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3"/>
  </p:notesMasterIdLst>
  <p:sldIdLst>
    <p:sldId id="257" r:id="rId4"/>
    <p:sldId id="264" r:id="rId5"/>
    <p:sldId id="307" r:id="rId6"/>
    <p:sldId id="309" r:id="rId7"/>
    <p:sldId id="313" r:id="rId8"/>
    <p:sldId id="1502" r:id="rId9"/>
    <p:sldId id="1503" r:id="rId10"/>
    <p:sldId id="1492" r:id="rId11"/>
    <p:sldId id="1504" r:id="rId12"/>
    <p:sldId id="272" r:id="rId13"/>
    <p:sldId id="1493" r:id="rId14"/>
    <p:sldId id="1506" r:id="rId15"/>
    <p:sldId id="276" r:id="rId16"/>
    <p:sldId id="1509" r:id="rId17"/>
    <p:sldId id="1507" r:id="rId18"/>
    <p:sldId id="278" r:id="rId19"/>
    <p:sldId id="282" r:id="rId20"/>
    <p:sldId id="281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19" autoAdjust="0"/>
  </p:normalViewPr>
  <p:slideViewPr>
    <p:cSldViewPr snapToGrid="0">
      <p:cViewPr varScale="1">
        <p:scale>
          <a:sx n="102" d="100"/>
          <a:sy n="102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416263-A9CF-4752-A5B2-A240C41D642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mn-MN"/>
        </a:p>
      </dgm:t>
    </dgm:pt>
    <dgm:pt modelId="{108D7B72-E540-44BB-9554-2911813B8690}">
      <dgm:prSet/>
      <dgm:spPr/>
      <dgm:t>
        <a:bodyPr/>
        <a:lstStyle/>
        <a:p>
          <a:pPr algn="just"/>
          <a:r>
            <a:rPr lang="mn-M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Дэлхий нийтэд нэгдсэн хэлбэрээр ангилах боломж олгодог жагсаалт </a:t>
          </a:r>
        </a:p>
      </dgm:t>
    </dgm:pt>
    <dgm:pt modelId="{CA49B9EF-8146-4B50-8CAE-C36A0C178804}" type="parTrans" cxnId="{D56B0139-4DFE-4D81-8168-EEF8F8C33B3C}">
      <dgm:prSet/>
      <dgm:spPr/>
      <dgm:t>
        <a:bodyPr/>
        <a:lstStyle/>
        <a:p>
          <a:pPr algn="just"/>
          <a:endParaRPr lang="mn-MN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9D03CD-5C32-4F63-A256-EB07BF8FAED0}" type="sibTrans" cxnId="{D56B0139-4DFE-4D81-8168-EEF8F8C33B3C}">
      <dgm:prSet/>
      <dgm:spPr/>
      <dgm:t>
        <a:bodyPr/>
        <a:lstStyle/>
        <a:p>
          <a:pPr algn="just"/>
          <a:endParaRPr lang="mn-MN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09356F-63CB-4991-9DCE-0887FB189EB7}">
      <dgm:prSet/>
      <dgm:spPr/>
      <dgm:t>
        <a:bodyPr/>
        <a:lstStyle/>
        <a:p>
          <a:pPr algn="just"/>
          <a:r>
            <a:rPr lang="mn-M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Олон улсын худалдаа, статистикийн нэгдсэн хэл</a:t>
          </a:r>
        </a:p>
      </dgm:t>
    </dgm:pt>
    <dgm:pt modelId="{883FB4B3-A37B-4DEF-A960-ABFB08BDD805}" type="parTrans" cxnId="{C7301013-0656-462C-AEBA-90F774715CB0}">
      <dgm:prSet/>
      <dgm:spPr/>
      <dgm:t>
        <a:bodyPr/>
        <a:lstStyle/>
        <a:p>
          <a:pPr algn="just"/>
          <a:endParaRPr lang="mn-MN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17E0BE-7DE9-47FD-A0CE-77B91CE25263}" type="sibTrans" cxnId="{C7301013-0656-462C-AEBA-90F774715CB0}">
      <dgm:prSet/>
      <dgm:spPr/>
      <dgm:t>
        <a:bodyPr/>
        <a:lstStyle/>
        <a:p>
          <a:pPr algn="just"/>
          <a:endParaRPr lang="mn-MN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D4E7B4-A4A7-411C-AB5E-D0521D5B87C8}">
      <dgm:prSet/>
      <dgm:spPr/>
      <dgm:t>
        <a:bodyPr/>
        <a:lstStyle/>
        <a:p>
          <a:pPr algn="just"/>
          <a:r>
            <a:rPr lang="mn-M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5000 гаруй бүлэг барааг кодын 6 оронгийн түвшинд</a:t>
          </a:r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n-M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системчилсэн ангилал</a:t>
          </a:r>
        </a:p>
      </dgm:t>
    </dgm:pt>
    <dgm:pt modelId="{591259F5-53F0-4A35-8E20-9BF147D030FF}" type="parTrans" cxnId="{86C0AD01-353D-4F82-8E06-281ABA9F01E3}">
      <dgm:prSet/>
      <dgm:spPr/>
      <dgm:t>
        <a:bodyPr/>
        <a:lstStyle/>
        <a:p>
          <a:pPr algn="just"/>
          <a:endParaRPr lang="mn-MN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7DC197-C830-432D-8707-FB94001E8931}" type="sibTrans" cxnId="{86C0AD01-353D-4F82-8E06-281ABA9F01E3}">
      <dgm:prSet/>
      <dgm:spPr/>
      <dgm:t>
        <a:bodyPr/>
        <a:lstStyle/>
        <a:p>
          <a:pPr algn="just"/>
          <a:endParaRPr lang="mn-MN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EAF655-A6F9-4CB1-B411-91B6FF62B790}">
      <dgm:prSet/>
      <dgm:spPr/>
      <dgm:t>
        <a:bodyPr/>
        <a:lstStyle/>
        <a:p>
          <a:pPr algn="just"/>
          <a:r>
            <a:rPr lang="mn-M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Нийт бараа эргэлтийн 98% ангилагддаг. </a:t>
          </a:r>
        </a:p>
      </dgm:t>
    </dgm:pt>
    <dgm:pt modelId="{29907556-0979-48CB-976F-6AD9B44962B9}" type="parTrans" cxnId="{719A65C7-336C-42E1-8477-77B88F16242C}">
      <dgm:prSet/>
      <dgm:spPr/>
      <dgm:t>
        <a:bodyPr/>
        <a:lstStyle/>
        <a:p>
          <a:pPr algn="just"/>
          <a:endParaRPr lang="mn-MN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D64CF0-8035-4BD7-959F-93BFCE1D0843}" type="sibTrans" cxnId="{719A65C7-336C-42E1-8477-77B88F16242C}">
      <dgm:prSet/>
      <dgm:spPr/>
      <dgm:t>
        <a:bodyPr/>
        <a:lstStyle/>
        <a:p>
          <a:pPr algn="just"/>
          <a:endParaRPr lang="mn-MN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3CAC19-E641-41CF-A352-EF1BF3796E69}">
      <dgm:prSet/>
      <dgm:spPr/>
      <dgm:t>
        <a:bodyPr/>
        <a:lstStyle/>
        <a:p>
          <a:pPr algn="just"/>
          <a:r>
            <a:rPr lang="mn-M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Дэлхийн 212 орон</a:t>
          </a:r>
          <a:r>
            <a: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n-M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ашиглаж байна.</a:t>
          </a:r>
        </a:p>
      </dgm:t>
    </dgm:pt>
    <dgm:pt modelId="{7DBB91CC-5B65-4111-AE7A-CAA49F94548F}" type="parTrans" cxnId="{19C75923-7131-446F-82F4-E44946BD8AB8}">
      <dgm:prSet/>
      <dgm:spPr/>
      <dgm:t>
        <a:bodyPr/>
        <a:lstStyle/>
        <a:p>
          <a:pPr algn="just"/>
          <a:endParaRPr lang="mn-MN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1D2401-BAE9-4F9B-A6B8-A3E7B33B0AE6}" type="sibTrans" cxnId="{19C75923-7131-446F-82F4-E44946BD8AB8}">
      <dgm:prSet/>
      <dgm:spPr/>
      <dgm:t>
        <a:bodyPr/>
        <a:lstStyle/>
        <a:p>
          <a:pPr algn="just"/>
          <a:endParaRPr lang="mn-MN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52A051-E39F-4E55-9A3F-8B6428802085}" type="pres">
      <dgm:prSet presAssocID="{05416263-A9CF-4752-A5B2-A240C41D6423}" presName="vert0" presStyleCnt="0">
        <dgm:presLayoutVars>
          <dgm:dir/>
          <dgm:animOne val="branch"/>
          <dgm:animLvl val="lvl"/>
        </dgm:presLayoutVars>
      </dgm:prSet>
      <dgm:spPr/>
    </dgm:pt>
    <dgm:pt modelId="{AA4244FF-2127-4B0E-A796-2C010C4EC6FD}" type="pres">
      <dgm:prSet presAssocID="{108D7B72-E540-44BB-9554-2911813B8690}" presName="thickLine" presStyleLbl="alignNode1" presStyleIdx="0" presStyleCnt="5"/>
      <dgm:spPr/>
    </dgm:pt>
    <dgm:pt modelId="{69219967-5170-4034-B9A7-4EF099B3B9C8}" type="pres">
      <dgm:prSet presAssocID="{108D7B72-E540-44BB-9554-2911813B8690}" presName="horz1" presStyleCnt="0"/>
      <dgm:spPr/>
    </dgm:pt>
    <dgm:pt modelId="{8764CE3C-6546-4406-A4B2-9181A2A6AF30}" type="pres">
      <dgm:prSet presAssocID="{108D7B72-E540-44BB-9554-2911813B8690}" presName="tx1" presStyleLbl="revTx" presStyleIdx="0" presStyleCnt="5"/>
      <dgm:spPr/>
    </dgm:pt>
    <dgm:pt modelId="{BF00425D-0C60-4FA8-A341-FC6D835A5254}" type="pres">
      <dgm:prSet presAssocID="{108D7B72-E540-44BB-9554-2911813B8690}" presName="vert1" presStyleCnt="0"/>
      <dgm:spPr/>
    </dgm:pt>
    <dgm:pt modelId="{AEE4DE38-D3DF-4CD8-9F7F-EF57C6B8A7DF}" type="pres">
      <dgm:prSet presAssocID="{5209356F-63CB-4991-9DCE-0887FB189EB7}" presName="thickLine" presStyleLbl="alignNode1" presStyleIdx="1" presStyleCnt="5"/>
      <dgm:spPr/>
    </dgm:pt>
    <dgm:pt modelId="{311F5F07-F474-415B-9A00-F8CA0F7A75C6}" type="pres">
      <dgm:prSet presAssocID="{5209356F-63CB-4991-9DCE-0887FB189EB7}" presName="horz1" presStyleCnt="0"/>
      <dgm:spPr/>
    </dgm:pt>
    <dgm:pt modelId="{B84C30EC-0C48-4972-9016-B3F7231BE4AD}" type="pres">
      <dgm:prSet presAssocID="{5209356F-63CB-4991-9DCE-0887FB189EB7}" presName="tx1" presStyleLbl="revTx" presStyleIdx="1" presStyleCnt="5"/>
      <dgm:spPr/>
    </dgm:pt>
    <dgm:pt modelId="{D4438D3A-BC8A-4679-8CD3-A48A58F1A4B1}" type="pres">
      <dgm:prSet presAssocID="{5209356F-63CB-4991-9DCE-0887FB189EB7}" presName="vert1" presStyleCnt="0"/>
      <dgm:spPr/>
    </dgm:pt>
    <dgm:pt modelId="{996D1101-314F-4BEE-933E-1E7C9D6D928B}" type="pres">
      <dgm:prSet presAssocID="{ADEAF655-A6F9-4CB1-B411-91B6FF62B790}" presName="thickLine" presStyleLbl="alignNode1" presStyleIdx="2" presStyleCnt="5"/>
      <dgm:spPr/>
    </dgm:pt>
    <dgm:pt modelId="{014B4D33-E22C-43C2-91E4-9A306D15687D}" type="pres">
      <dgm:prSet presAssocID="{ADEAF655-A6F9-4CB1-B411-91B6FF62B790}" presName="horz1" presStyleCnt="0"/>
      <dgm:spPr/>
    </dgm:pt>
    <dgm:pt modelId="{0A36C83A-E43F-4E40-B0FD-991AE5AE01DE}" type="pres">
      <dgm:prSet presAssocID="{ADEAF655-A6F9-4CB1-B411-91B6FF62B790}" presName="tx1" presStyleLbl="revTx" presStyleIdx="2" presStyleCnt="5"/>
      <dgm:spPr/>
    </dgm:pt>
    <dgm:pt modelId="{F224989D-6EE8-4885-9AA4-521BA984CE3B}" type="pres">
      <dgm:prSet presAssocID="{ADEAF655-A6F9-4CB1-B411-91B6FF62B790}" presName="vert1" presStyleCnt="0"/>
      <dgm:spPr/>
    </dgm:pt>
    <dgm:pt modelId="{7BCCF45C-1D5D-4F26-BF88-81FD1C0B1E57}" type="pres">
      <dgm:prSet presAssocID="{473CAC19-E641-41CF-A352-EF1BF3796E69}" presName="thickLine" presStyleLbl="alignNode1" presStyleIdx="3" presStyleCnt="5" custLinFactNeighborX="-124" custLinFactNeighborY="-5365"/>
      <dgm:spPr/>
    </dgm:pt>
    <dgm:pt modelId="{76FDFB5E-BD50-4CFC-8BA8-C82A2925E673}" type="pres">
      <dgm:prSet presAssocID="{473CAC19-E641-41CF-A352-EF1BF3796E69}" presName="horz1" presStyleCnt="0"/>
      <dgm:spPr/>
    </dgm:pt>
    <dgm:pt modelId="{4FCE776C-712D-4769-B5A5-1349F6261E6A}" type="pres">
      <dgm:prSet presAssocID="{473CAC19-E641-41CF-A352-EF1BF3796E69}" presName="tx1" presStyleLbl="revTx" presStyleIdx="3" presStyleCnt="5"/>
      <dgm:spPr/>
    </dgm:pt>
    <dgm:pt modelId="{4186D51D-5FBB-44E0-AC6A-27C9F3D19AEC}" type="pres">
      <dgm:prSet presAssocID="{473CAC19-E641-41CF-A352-EF1BF3796E69}" presName="vert1" presStyleCnt="0"/>
      <dgm:spPr/>
    </dgm:pt>
    <dgm:pt modelId="{AD3B453F-092C-4DF5-A4C4-CDF968042C15}" type="pres">
      <dgm:prSet presAssocID="{53D4E7B4-A4A7-411C-AB5E-D0521D5B87C8}" presName="thickLine" presStyleLbl="alignNode1" presStyleIdx="4" presStyleCnt="5"/>
      <dgm:spPr/>
    </dgm:pt>
    <dgm:pt modelId="{EC96DED7-E53E-4F73-9C57-B82F83BC40D9}" type="pres">
      <dgm:prSet presAssocID="{53D4E7B4-A4A7-411C-AB5E-D0521D5B87C8}" presName="horz1" presStyleCnt="0"/>
      <dgm:spPr/>
    </dgm:pt>
    <dgm:pt modelId="{DBF36619-31A8-4F6B-B90A-B5A77F165503}" type="pres">
      <dgm:prSet presAssocID="{53D4E7B4-A4A7-411C-AB5E-D0521D5B87C8}" presName="tx1" presStyleLbl="revTx" presStyleIdx="4" presStyleCnt="5"/>
      <dgm:spPr/>
    </dgm:pt>
    <dgm:pt modelId="{2A994621-6988-4F89-836D-EFEE8C4DE61A}" type="pres">
      <dgm:prSet presAssocID="{53D4E7B4-A4A7-411C-AB5E-D0521D5B87C8}" presName="vert1" presStyleCnt="0"/>
      <dgm:spPr/>
    </dgm:pt>
  </dgm:ptLst>
  <dgm:cxnLst>
    <dgm:cxn modelId="{86C0AD01-353D-4F82-8E06-281ABA9F01E3}" srcId="{05416263-A9CF-4752-A5B2-A240C41D6423}" destId="{53D4E7B4-A4A7-411C-AB5E-D0521D5B87C8}" srcOrd="4" destOrd="0" parTransId="{591259F5-53F0-4A35-8E20-9BF147D030FF}" sibTransId="{CF7DC197-C830-432D-8707-FB94001E8931}"/>
    <dgm:cxn modelId="{C7301013-0656-462C-AEBA-90F774715CB0}" srcId="{05416263-A9CF-4752-A5B2-A240C41D6423}" destId="{5209356F-63CB-4991-9DCE-0887FB189EB7}" srcOrd="1" destOrd="0" parTransId="{883FB4B3-A37B-4DEF-A960-ABFB08BDD805}" sibTransId="{2517E0BE-7DE9-47FD-A0CE-77B91CE25263}"/>
    <dgm:cxn modelId="{7B5CE219-BCD5-43F2-B9F9-432DFA9713FB}" type="presOf" srcId="{05416263-A9CF-4752-A5B2-A240C41D6423}" destId="{4B52A051-E39F-4E55-9A3F-8B6428802085}" srcOrd="0" destOrd="0" presId="urn:microsoft.com/office/officeart/2008/layout/LinedList"/>
    <dgm:cxn modelId="{19C75923-7131-446F-82F4-E44946BD8AB8}" srcId="{05416263-A9CF-4752-A5B2-A240C41D6423}" destId="{473CAC19-E641-41CF-A352-EF1BF3796E69}" srcOrd="3" destOrd="0" parTransId="{7DBB91CC-5B65-4111-AE7A-CAA49F94548F}" sibTransId="{DC1D2401-BAE9-4F9B-A6B8-A3E7B33B0AE6}"/>
    <dgm:cxn modelId="{65B4D22D-96E8-430B-A3DE-810FA1625EC2}" type="presOf" srcId="{53D4E7B4-A4A7-411C-AB5E-D0521D5B87C8}" destId="{DBF36619-31A8-4F6B-B90A-B5A77F165503}" srcOrd="0" destOrd="0" presId="urn:microsoft.com/office/officeart/2008/layout/LinedList"/>
    <dgm:cxn modelId="{D56B0139-4DFE-4D81-8168-EEF8F8C33B3C}" srcId="{05416263-A9CF-4752-A5B2-A240C41D6423}" destId="{108D7B72-E540-44BB-9554-2911813B8690}" srcOrd="0" destOrd="0" parTransId="{CA49B9EF-8146-4B50-8CAE-C36A0C178804}" sibTransId="{009D03CD-5C32-4F63-A256-EB07BF8FAED0}"/>
    <dgm:cxn modelId="{722C2A87-4BD3-4987-AC19-88B0E5D5B584}" type="presOf" srcId="{ADEAF655-A6F9-4CB1-B411-91B6FF62B790}" destId="{0A36C83A-E43F-4E40-B0FD-991AE5AE01DE}" srcOrd="0" destOrd="0" presId="urn:microsoft.com/office/officeart/2008/layout/LinedList"/>
    <dgm:cxn modelId="{616998BA-1A31-4D5E-A80F-ED10C794DA46}" type="presOf" srcId="{108D7B72-E540-44BB-9554-2911813B8690}" destId="{8764CE3C-6546-4406-A4B2-9181A2A6AF30}" srcOrd="0" destOrd="0" presId="urn:microsoft.com/office/officeart/2008/layout/LinedList"/>
    <dgm:cxn modelId="{719A65C7-336C-42E1-8477-77B88F16242C}" srcId="{05416263-A9CF-4752-A5B2-A240C41D6423}" destId="{ADEAF655-A6F9-4CB1-B411-91B6FF62B790}" srcOrd="2" destOrd="0" parTransId="{29907556-0979-48CB-976F-6AD9B44962B9}" sibTransId="{1DD64CF0-8035-4BD7-959F-93BFCE1D0843}"/>
    <dgm:cxn modelId="{5CB54DE5-23A6-4452-B709-DE7C7CC4F561}" type="presOf" srcId="{473CAC19-E641-41CF-A352-EF1BF3796E69}" destId="{4FCE776C-712D-4769-B5A5-1349F6261E6A}" srcOrd="0" destOrd="0" presId="urn:microsoft.com/office/officeart/2008/layout/LinedList"/>
    <dgm:cxn modelId="{44C545FA-D75A-4D59-AB7F-2119CD70B67C}" type="presOf" srcId="{5209356F-63CB-4991-9DCE-0887FB189EB7}" destId="{B84C30EC-0C48-4972-9016-B3F7231BE4AD}" srcOrd="0" destOrd="0" presId="urn:microsoft.com/office/officeart/2008/layout/LinedList"/>
    <dgm:cxn modelId="{E5BDA52D-7AA0-462B-BFEA-210322CFFE68}" type="presParOf" srcId="{4B52A051-E39F-4E55-9A3F-8B6428802085}" destId="{AA4244FF-2127-4B0E-A796-2C010C4EC6FD}" srcOrd="0" destOrd="0" presId="urn:microsoft.com/office/officeart/2008/layout/LinedList"/>
    <dgm:cxn modelId="{17C70680-28E4-4FB1-BB86-C2B660C2B264}" type="presParOf" srcId="{4B52A051-E39F-4E55-9A3F-8B6428802085}" destId="{69219967-5170-4034-B9A7-4EF099B3B9C8}" srcOrd="1" destOrd="0" presId="urn:microsoft.com/office/officeart/2008/layout/LinedList"/>
    <dgm:cxn modelId="{C1429453-D165-45DF-AB3F-047CFCD77474}" type="presParOf" srcId="{69219967-5170-4034-B9A7-4EF099B3B9C8}" destId="{8764CE3C-6546-4406-A4B2-9181A2A6AF30}" srcOrd="0" destOrd="0" presId="urn:microsoft.com/office/officeart/2008/layout/LinedList"/>
    <dgm:cxn modelId="{F1F0B3F7-AB10-4F33-8459-0A3BF82A05B7}" type="presParOf" srcId="{69219967-5170-4034-B9A7-4EF099B3B9C8}" destId="{BF00425D-0C60-4FA8-A341-FC6D835A5254}" srcOrd="1" destOrd="0" presId="urn:microsoft.com/office/officeart/2008/layout/LinedList"/>
    <dgm:cxn modelId="{CDBE7A4A-B3BD-4058-8D28-B96F3F8D3111}" type="presParOf" srcId="{4B52A051-E39F-4E55-9A3F-8B6428802085}" destId="{AEE4DE38-D3DF-4CD8-9F7F-EF57C6B8A7DF}" srcOrd="2" destOrd="0" presId="urn:microsoft.com/office/officeart/2008/layout/LinedList"/>
    <dgm:cxn modelId="{0D477C1A-A236-4347-970A-2E17CD1C0DB4}" type="presParOf" srcId="{4B52A051-E39F-4E55-9A3F-8B6428802085}" destId="{311F5F07-F474-415B-9A00-F8CA0F7A75C6}" srcOrd="3" destOrd="0" presId="urn:microsoft.com/office/officeart/2008/layout/LinedList"/>
    <dgm:cxn modelId="{70A75946-819B-4279-80D0-2A70175917CD}" type="presParOf" srcId="{311F5F07-F474-415B-9A00-F8CA0F7A75C6}" destId="{B84C30EC-0C48-4972-9016-B3F7231BE4AD}" srcOrd="0" destOrd="0" presId="urn:microsoft.com/office/officeart/2008/layout/LinedList"/>
    <dgm:cxn modelId="{BF0FE724-3DA9-4CDC-BE9F-85C9D1B44D2A}" type="presParOf" srcId="{311F5F07-F474-415B-9A00-F8CA0F7A75C6}" destId="{D4438D3A-BC8A-4679-8CD3-A48A58F1A4B1}" srcOrd="1" destOrd="0" presId="urn:microsoft.com/office/officeart/2008/layout/LinedList"/>
    <dgm:cxn modelId="{78FFB1CB-6A00-4076-81B3-ADDFD2038CEE}" type="presParOf" srcId="{4B52A051-E39F-4E55-9A3F-8B6428802085}" destId="{996D1101-314F-4BEE-933E-1E7C9D6D928B}" srcOrd="4" destOrd="0" presId="urn:microsoft.com/office/officeart/2008/layout/LinedList"/>
    <dgm:cxn modelId="{4DAC1105-2F8F-4391-BC49-9D8CD2DE5F91}" type="presParOf" srcId="{4B52A051-E39F-4E55-9A3F-8B6428802085}" destId="{014B4D33-E22C-43C2-91E4-9A306D15687D}" srcOrd="5" destOrd="0" presId="urn:microsoft.com/office/officeart/2008/layout/LinedList"/>
    <dgm:cxn modelId="{5D6BD9CE-95B1-45ED-8949-4B9C60E4ADC3}" type="presParOf" srcId="{014B4D33-E22C-43C2-91E4-9A306D15687D}" destId="{0A36C83A-E43F-4E40-B0FD-991AE5AE01DE}" srcOrd="0" destOrd="0" presId="urn:microsoft.com/office/officeart/2008/layout/LinedList"/>
    <dgm:cxn modelId="{C462FCD4-D8C6-43F5-A335-9D9201C421EB}" type="presParOf" srcId="{014B4D33-E22C-43C2-91E4-9A306D15687D}" destId="{F224989D-6EE8-4885-9AA4-521BA984CE3B}" srcOrd="1" destOrd="0" presId="urn:microsoft.com/office/officeart/2008/layout/LinedList"/>
    <dgm:cxn modelId="{5C18375A-2EFA-49E3-8D9D-5F7BD88E2471}" type="presParOf" srcId="{4B52A051-E39F-4E55-9A3F-8B6428802085}" destId="{7BCCF45C-1D5D-4F26-BF88-81FD1C0B1E57}" srcOrd="6" destOrd="0" presId="urn:microsoft.com/office/officeart/2008/layout/LinedList"/>
    <dgm:cxn modelId="{E0AF223C-B9EE-42CB-BA14-5A2DF3650217}" type="presParOf" srcId="{4B52A051-E39F-4E55-9A3F-8B6428802085}" destId="{76FDFB5E-BD50-4CFC-8BA8-C82A2925E673}" srcOrd="7" destOrd="0" presId="urn:microsoft.com/office/officeart/2008/layout/LinedList"/>
    <dgm:cxn modelId="{4D25E09A-1317-40D7-BE51-6DB96A4631B3}" type="presParOf" srcId="{76FDFB5E-BD50-4CFC-8BA8-C82A2925E673}" destId="{4FCE776C-712D-4769-B5A5-1349F6261E6A}" srcOrd="0" destOrd="0" presId="urn:microsoft.com/office/officeart/2008/layout/LinedList"/>
    <dgm:cxn modelId="{30109D21-63F8-4785-86AA-0F4A8353C2A0}" type="presParOf" srcId="{76FDFB5E-BD50-4CFC-8BA8-C82A2925E673}" destId="{4186D51D-5FBB-44E0-AC6A-27C9F3D19AEC}" srcOrd="1" destOrd="0" presId="urn:microsoft.com/office/officeart/2008/layout/LinedList"/>
    <dgm:cxn modelId="{3755389B-C271-4D78-A7D6-1DC8AD2A1FBA}" type="presParOf" srcId="{4B52A051-E39F-4E55-9A3F-8B6428802085}" destId="{AD3B453F-092C-4DF5-A4C4-CDF968042C15}" srcOrd="8" destOrd="0" presId="urn:microsoft.com/office/officeart/2008/layout/LinedList"/>
    <dgm:cxn modelId="{EE4881EE-793B-42D8-B527-BACA51F81D8E}" type="presParOf" srcId="{4B52A051-E39F-4E55-9A3F-8B6428802085}" destId="{EC96DED7-E53E-4F73-9C57-B82F83BC40D9}" srcOrd="9" destOrd="0" presId="urn:microsoft.com/office/officeart/2008/layout/LinedList"/>
    <dgm:cxn modelId="{8526938A-AAC6-4F91-821D-0081099A536C}" type="presParOf" srcId="{EC96DED7-E53E-4F73-9C57-B82F83BC40D9}" destId="{DBF36619-31A8-4F6B-B90A-B5A77F165503}" srcOrd="0" destOrd="0" presId="urn:microsoft.com/office/officeart/2008/layout/LinedList"/>
    <dgm:cxn modelId="{E56F3AE9-22A6-4C6F-A85E-B94CCB53F752}" type="presParOf" srcId="{EC96DED7-E53E-4F73-9C57-B82F83BC40D9}" destId="{2A994621-6988-4F89-836D-EFEE8C4DE6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0CCC6D-227C-4E55-AC0F-B59911C809A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907E80-3A57-47C4-829F-D7C6FF01B40E}">
      <dgm:prSet phldrT="[Text]" phldr="0" custT="1"/>
      <dgm:spPr>
        <a:solidFill>
          <a:srgbClr val="C5F0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7780" tIns="17780" rIns="17780" bIns="17780" numCol="1" spcCol="1270" anchor="ctr" anchorCtr="0"/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000" b="0" i="0" u="none" strike="noStrike" kern="1200" cap="none" spc="0" normalizeH="0" baseline="0" dirty="0">
              <a:ln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XXI </a:t>
          </a:r>
          <a:r>
            <a:rPr kumimoji="0" lang="mn-MN" sz="2000" b="0" i="0" u="none" strike="noStrike" kern="1200" cap="none" spc="0" normalizeH="0" baseline="0" dirty="0">
              <a:ln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ХЭСЭГ</a:t>
          </a:r>
          <a:endParaRPr kumimoji="0" lang="en-US" sz="2000" b="0" i="0" u="none" strike="noStrike" kern="1200" cap="none" spc="0" normalizeH="0" baseline="0" dirty="0">
            <a:ln/>
            <a:solidFill>
              <a:prstClr val="black"/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37FB947-4AF3-468D-B71A-4E2EEF17AF9A}" type="parTrans" cxnId="{50DDB234-97B1-44D4-873E-21060FE7C1C8}">
      <dgm:prSet/>
      <dgm:spPr/>
      <dgm:t>
        <a:bodyPr/>
        <a:lstStyle/>
        <a:p>
          <a:endParaRPr lang="en-US" sz="1400"/>
        </a:p>
      </dgm:t>
    </dgm:pt>
    <dgm:pt modelId="{7BB91D2E-1EA0-4036-A6FE-4C4C489FD731}" type="sibTrans" cxnId="{50DDB234-97B1-44D4-873E-21060FE7C1C8}">
      <dgm:prSet/>
      <dgm:spPr/>
      <dgm:t>
        <a:bodyPr/>
        <a:lstStyle/>
        <a:p>
          <a:endParaRPr lang="en-US" sz="1400"/>
        </a:p>
      </dgm:t>
    </dgm:pt>
    <dgm:pt modelId="{5624BC8A-8EDF-4FF5-8247-9E50A9152866}">
      <dgm:prSet phldrT="[Text]" custT="1"/>
      <dgm:spPr/>
      <dgm:t>
        <a:bodyPr/>
        <a:lstStyle/>
        <a:p>
          <a:r>
            <a:rPr lang="mn-MN" sz="1400" dirty="0">
              <a:latin typeface="Arial" panose="020B0604020202020204" pitchFamily="34" charset="0"/>
              <a:cs typeface="Arial" panose="020B0604020202020204" pitchFamily="34" charset="0"/>
            </a:rPr>
            <a:t>Гарал үүсэл 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EB922C-64FA-4ECA-9570-7684CC9D5B0B}" type="parTrans" cxnId="{08AEB357-0114-4F2D-AC64-F2BA68948838}">
      <dgm:prSet/>
      <dgm:spPr/>
      <dgm:t>
        <a:bodyPr/>
        <a:lstStyle/>
        <a:p>
          <a:endParaRPr lang="en-US" sz="1400"/>
        </a:p>
      </dgm:t>
    </dgm:pt>
    <dgm:pt modelId="{24661634-A93D-417B-8733-048D961878E2}" type="sibTrans" cxnId="{08AEB357-0114-4F2D-AC64-F2BA68948838}">
      <dgm:prSet/>
      <dgm:spPr/>
      <dgm:t>
        <a:bodyPr/>
        <a:lstStyle/>
        <a:p>
          <a:endParaRPr lang="en-US" sz="1400"/>
        </a:p>
      </dgm:t>
    </dgm:pt>
    <dgm:pt modelId="{9EE6FDE5-933E-4C91-903F-30B43C371CC6}">
      <dgm:prSet phldrT="[Text]" phldr="0" custT="1"/>
      <dgm:spPr>
        <a:solidFill>
          <a:srgbClr val="C5F0FF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7780" tIns="17780" rIns="17780" bIns="17780" numCol="1" spcCol="1270" anchor="ctr" anchorCtr="0"/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en-US" sz="2400" b="0" i="0" u="none" strike="noStrike" kern="1200" cap="none" spc="0" normalizeH="0" baseline="0" dirty="0">
              <a:ln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1228 </a:t>
          </a:r>
          <a:r>
            <a:rPr kumimoji="0" lang="mn-MN" sz="2400" b="0" i="0" u="none" strike="noStrike" kern="1200" cap="none" spc="0" normalizeH="0" baseline="0" dirty="0">
              <a:ln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ЗҮЙЛ</a:t>
          </a:r>
          <a:r>
            <a:rPr kumimoji="0" lang="en-US" sz="2400" b="0" i="0" u="none" strike="noStrike" kern="1200" cap="none" spc="0" normalizeH="0" baseline="0" dirty="0">
              <a:ln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endParaRPr kumimoji="0" lang="mn-MN" sz="2400" b="0" i="0" u="none" strike="noStrike" kern="1200" cap="none" spc="0" normalizeH="0" baseline="0" dirty="0">
            <a:ln/>
            <a:solidFill>
              <a:prstClr val="black"/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en-US" sz="1600" b="0" i="0" u="none" strike="noStrike" kern="1200" cap="none" spc="0" normalizeH="0" baseline="0" dirty="0">
              <a:ln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/4 </a:t>
          </a:r>
          <a:r>
            <a:rPr kumimoji="0" lang="mn-MN" sz="1600" b="0" i="0" u="none" strike="noStrike" kern="1200" cap="none" spc="0" normalizeH="0" baseline="0" dirty="0">
              <a:ln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орон/</a:t>
          </a:r>
          <a:endParaRPr kumimoji="0" lang="en-US" sz="2400" b="0" i="0" u="none" strike="noStrike" kern="1200" cap="none" spc="0" normalizeH="0" baseline="0" dirty="0">
            <a:ln/>
            <a:solidFill>
              <a:prstClr val="black"/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8F3ABF6-B668-4BDC-9590-3121B5935322}" type="parTrans" cxnId="{69ACB9C3-DEDD-47F0-AD1E-7EAEF5EF013C}">
      <dgm:prSet/>
      <dgm:spPr/>
      <dgm:t>
        <a:bodyPr/>
        <a:lstStyle/>
        <a:p>
          <a:endParaRPr lang="en-US" sz="1400"/>
        </a:p>
      </dgm:t>
    </dgm:pt>
    <dgm:pt modelId="{283B2027-10BC-407E-BF29-7D102101BCC3}" type="sibTrans" cxnId="{69ACB9C3-DEDD-47F0-AD1E-7EAEF5EF013C}">
      <dgm:prSet/>
      <dgm:spPr/>
      <dgm:t>
        <a:bodyPr/>
        <a:lstStyle/>
        <a:p>
          <a:endParaRPr lang="en-US" sz="1400"/>
        </a:p>
      </dgm:t>
    </dgm:pt>
    <dgm:pt modelId="{5A946765-8A30-40B7-8852-5BFA9C19DF06}">
      <dgm:prSet phldrT="[Text]" phldr="0" custT="1"/>
      <dgm:spPr>
        <a:solidFill>
          <a:srgbClr val="C5F0FF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7780" tIns="17780" rIns="17780" bIns="17780" numCol="1" spcCol="1270" anchor="ctr" anchorCtr="0"/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en-US" sz="2400" b="0" i="0" u="none" strike="noStrike" kern="1200" cap="none" spc="0" normalizeH="0" baseline="0" dirty="0">
              <a:ln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5612  </a:t>
          </a:r>
          <a:r>
            <a:rPr kumimoji="0" lang="mn-MN" sz="2400" b="0" i="0" u="none" strike="noStrike" kern="1200" cap="none" spc="0" normalizeH="0" baseline="0" dirty="0">
              <a:ln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МӨР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en-US" sz="1600" b="0" i="0" u="none" strike="noStrike" kern="1200" cap="none" spc="0" normalizeH="0" baseline="0" dirty="0">
              <a:ln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/</a:t>
          </a:r>
          <a:r>
            <a:rPr kumimoji="0" lang="mn-MN" sz="1600" b="0" i="0" u="none" strike="noStrike" kern="1200" cap="none" spc="0" normalizeH="0" baseline="0" dirty="0">
              <a:ln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 орон/</a:t>
          </a:r>
          <a:endParaRPr kumimoji="0" lang="en-US" sz="2400" b="0" i="0" u="none" strike="noStrike" kern="1200" cap="none" spc="0" normalizeH="0" baseline="0" dirty="0">
            <a:ln/>
            <a:solidFill>
              <a:prstClr val="black"/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C028511-43BE-4DF0-842D-67CD63163052}" type="parTrans" cxnId="{E8040A9D-F6A0-4AFF-958A-0DCF8C0703D9}">
      <dgm:prSet/>
      <dgm:spPr/>
      <dgm:t>
        <a:bodyPr/>
        <a:lstStyle/>
        <a:p>
          <a:endParaRPr lang="en-US" sz="1400"/>
        </a:p>
      </dgm:t>
    </dgm:pt>
    <dgm:pt modelId="{1BB21690-5B90-409E-802A-5D8B8B0AC0DE}" type="sibTrans" cxnId="{E8040A9D-F6A0-4AFF-958A-0DCF8C0703D9}">
      <dgm:prSet/>
      <dgm:spPr/>
      <dgm:t>
        <a:bodyPr/>
        <a:lstStyle/>
        <a:p>
          <a:endParaRPr lang="en-US" sz="1400"/>
        </a:p>
      </dgm:t>
    </dgm:pt>
    <dgm:pt modelId="{A8AF42FD-BFA3-420A-BFBF-6362013ABAFC}">
      <dgm:prSet phldrT="[Text]" phldr="0" custT="1"/>
      <dgm:spPr/>
      <dgm:t>
        <a:bodyPr/>
        <a:lstStyle/>
        <a:p>
          <a:r>
            <a:rPr lang="mn-MN" sz="1400" dirty="0">
              <a:latin typeface="Arial" panose="020B0604020202020204" pitchFamily="34" charset="0"/>
              <a:cs typeface="Arial" panose="020B0604020202020204" pitchFamily="34" charset="0"/>
            </a:rPr>
            <a:t>Гадаад худалдааны нийт эргэлт 50 сая ам.доллароос их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FA7509-DB06-433F-9AEF-248CA0CDF8CE}" type="parTrans" cxnId="{6F3A0A2B-D071-455F-A7AE-1425228A13E3}">
      <dgm:prSet/>
      <dgm:spPr/>
      <dgm:t>
        <a:bodyPr/>
        <a:lstStyle/>
        <a:p>
          <a:endParaRPr lang="en-US" sz="1400"/>
        </a:p>
      </dgm:t>
    </dgm:pt>
    <dgm:pt modelId="{3876D4F1-3AD5-4797-B2B5-25CE264A4C9A}" type="sibTrans" cxnId="{6F3A0A2B-D071-455F-A7AE-1425228A13E3}">
      <dgm:prSet/>
      <dgm:spPr/>
      <dgm:t>
        <a:bodyPr/>
        <a:lstStyle/>
        <a:p>
          <a:endParaRPr lang="en-US" sz="1400"/>
        </a:p>
      </dgm:t>
    </dgm:pt>
    <dgm:pt modelId="{40129575-638D-45A5-A510-20E21F35391A}">
      <dgm:prSet phldrT="[Text]" phldr="0" custT="1"/>
      <dgm:spPr>
        <a:solidFill>
          <a:srgbClr val="C5F0FF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7780" tIns="17780" rIns="17780" bIns="17780" numCol="1" spcCol="1270" anchor="ctr" anchorCtr="0"/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400" b="0" i="0" u="none" strike="noStrike" kern="1200" cap="none" spc="0" normalizeH="0" baseline="0" dirty="0">
              <a:ln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97 </a:t>
          </a:r>
          <a:r>
            <a:rPr kumimoji="0" lang="mn-MN" sz="2400" b="0" i="0" u="none" strike="noStrike" kern="1200" cap="none" spc="0" normalizeH="0" baseline="0" dirty="0">
              <a:ln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БҮЛЭГ</a:t>
          </a:r>
          <a:endParaRPr kumimoji="0" lang="en-US" sz="2400" b="0" i="0" u="none" strike="noStrike" kern="1200" cap="none" spc="0" normalizeH="0" baseline="0" dirty="0">
            <a:ln/>
            <a:solidFill>
              <a:prstClr val="black"/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852E4BC-6E92-45E6-B0B6-74B3C138A13B}" type="sibTrans" cxnId="{C787686C-833E-4817-B97F-99E6DCA0AAA3}">
      <dgm:prSet/>
      <dgm:spPr/>
      <dgm:t>
        <a:bodyPr/>
        <a:lstStyle/>
        <a:p>
          <a:endParaRPr lang="en-US" sz="1400"/>
        </a:p>
      </dgm:t>
    </dgm:pt>
    <dgm:pt modelId="{90EA767C-F94A-4D17-9D48-9A66141A1102}" type="parTrans" cxnId="{C787686C-833E-4817-B97F-99E6DCA0AAA3}">
      <dgm:prSet/>
      <dgm:spPr/>
      <dgm:t>
        <a:bodyPr/>
        <a:lstStyle/>
        <a:p>
          <a:endParaRPr lang="en-US" sz="1400"/>
        </a:p>
      </dgm:t>
    </dgm:pt>
    <dgm:pt modelId="{655D8476-CF85-43DA-BFB7-969C8038713A}">
      <dgm:prSet phldrT="[Text]" custT="1"/>
      <dgm:spPr/>
      <dgm:t>
        <a:bodyPr/>
        <a:lstStyle/>
        <a:p>
          <a:r>
            <a:rPr lang="mn-MN" sz="1400" dirty="0">
              <a:latin typeface="Arial" panose="020B0604020202020204" pitchFamily="34" charset="0"/>
              <a:cs typeface="Arial" panose="020B0604020202020204" pitchFamily="34" charset="0"/>
            </a:rPr>
            <a:t>Химийн бүтэц, найрлага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1A9F6F-6A28-4FE4-9227-601E9573C3FF}" type="parTrans" cxnId="{C8D0F595-EF78-465D-90F0-9E0C3A143FA5}">
      <dgm:prSet/>
      <dgm:spPr/>
      <dgm:t>
        <a:bodyPr/>
        <a:lstStyle/>
        <a:p>
          <a:endParaRPr lang="en-US" sz="1400"/>
        </a:p>
      </dgm:t>
    </dgm:pt>
    <dgm:pt modelId="{BFD52A30-CDD3-4E33-8C1E-D2757ECF4536}" type="sibTrans" cxnId="{C8D0F595-EF78-465D-90F0-9E0C3A143FA5}">
      <dgm:prSet/>
      <dgm:spPr/>
      <dgm:t>
        <a:bodyPr/>
        <a:lstStyle/>
        <a:p>
          <a:endParaRPr lang="en-US" sz="1400"/>
        </a:p>
      </dgm:t>
    </dgm:pt>
    <dgm:pt modelId="{7459B7EF-EB0F-4B03-BD7C-70696AD20BEF}">
      <dgm:prSet phldrT="[Text]" custT="1"/>
      <dgm:spPr/>
      <dgm:t>
        <a:bodyPr/>
        <a:lstStyle/>
        <a:p>
          <a:r>
            <a:rPr lang="mn-MN" sz="1400" dirty="0">
              <a:latin typeface="Arial" panose="020B0604020202020204" pitchFamily="34" charset="0"/>
              <a:cs typeface="Arial" panose="020B0604020202020204" pitchFamily="34" charset="0"/>
            </a:rPr>
            <a:t>Материалын төрөл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8B2B20-7BCF-4BAD-972C-6A7371A61402}" type="parTrans" cxnId="{DEDBECE5-BBDE-4F42-995E-A20AC30CF383}">
      <dgm:prSet/>
      <dgm:spPr/>
      <dgm:t>
        <a:bodyPr/>
        <a:lstStyle/>
        <a:p>
          <a:endParaRPr lang="en-US" sz="1400"/>
        </a:p>
      </dgm:t>
    </dgm:pt>
    <dgm:pt modelId="{09D8D22A-89E9-4A95-9376-B6DB0FDC8369}" type="sibTrans" cxnId="{DEDBECE5-BBDE-4F42-995E-A20AC30CF383}">
      <dgm:prSet/>
      <dgm:spPr/>
      <dgm:t>
        <a:bodyPr/>
        <a:lstStyle/>
        <a:p>
          <a:endParaRPr lang="en-US" sz="1400"/>
        </a:p>
      </dgm:t>
    </dgm:pt>
    <dgm:pt modelId="{15B7B77C-E318-4447-8D7E-558C9AC48145}">
      <dgm:prSet phldrT="[Text]" custT="1"/>
      <dgm:spPr/>
      <dgm:t>
        <a:bodyPr/>
        <a:lstStyle/>
        <a:p>
          <a:r>
            <a:rPr lang="mn-MN" sz="1400" dirty="0">
              <a:latin typeface="Arial" panose="020B0604020202020204" pitchFamily="34" charset="0"/>
              <a:cs typeface="Arial" panose="020B0604020202020204" pitchFamily="34" charset="0"/>
            </a:rPr>
            <a:t>Зориулалт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736819-EB9A-4F4E-9E4A-2994713C9EC0}" type="parTrans" cxnId="{CECB27EA-4DD7-4797-B66F-ABFEE11BF6D2}">
      <dgm:prSet/>
      <dgm:spPr/>
      <dgm:t>
        <a:bodyPr/>
        <a:lstStyle/>
        <a:p>
          <a:endParaRPr lang="en-US" sz="1400"/>
        </a:p>
      </dgm:t>
    </dgm:pt>
    <dgm:pt modelId="{D91A4F2F-6E82-4590-A744-97240C065C45}" type="sibTrans" cxnId="{CECB27EA-4DD7-4797-B66F-ABFEE11BF6D2}">
      <dgm:prSet/>
      <dgm:spPr/>
      <dgm:t>
        <a:bodyPr/>
        <a:lstStyle/>
        <a:p>
          <a:endParaRPr lang="en-US" sz="1400"/>
        </a:p>
      </dgm:t>
    </dgm:pt>
    <dgm:pt modelId="{B2183632-F71C-4E3F-965C-D719D7241628}">
      <dgm:prSet phldrT="[Text]" custT="1"/>
      <dgm:spPr>
        <a:noFill/>
        <a:ln>
          <a:noFill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r>
            <a:rPr lang="mn-MN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Хагас </a:t>
          </a:r>
          <a:r>
            <a:rPr lang="mn-MN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боловсруулсан</a:t>
          </a:r>
          <a:r>
            <a:rPr lang="mn-MN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444AB7-3FB3-4E02-AB7E-AF156EC7FB33}" type="parTrans" cxnId="{73C7A8C9-CAF6-4541-861B-6F718E20B61C}">
      <dgm:prSet/>
      <dgm:spPr/>
      <dgm:t>
        <a:bodyPr/>
        <a:lstStyle/>
        <a:p>
          <a:endParaRPr lang="en-US" sz="1400"/>
        </a:p>
      </dgm:t>
    </dgm:pt>
    <dgm:pt modelId="{C652504A-1E8C-4929-8867-CA1A4E4A06FF}" type="sibTrans" cxnId="{73C7A8C9-CAF6-4541-861B-6F718E20B61C}">
      <dgm:prSet custAng="574034" custLinFactNeighborX="15435" custLinFactNeighborY="21604"/>
      <dgm:spPr/>
      <dgm:t>
        <a:bodyPr/>
        <a:lstStyle/>
        <a:p>
          <a:endParaRPr lang="en-US" sz="1400"/>
        </a:p>
      </dgm:t>
    </dgm:pt>
    <dgm:pt modelId="{2F6D74F0-665C-49C6-AA5F-8A7904F74624}">
      <dgm:prSet phldrT="[Text]" custT="1"/>
      <dgm:spPr>
        <a:noFill/>
        <a:ln>
          <a:noFill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r>
            <a:rPr lang="mn-MN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Бэлэн бүтээгдэхүүн</a:t>
          </a:r>
          <a:endParaRPr lang="en-US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6ECFE4-7CB7-4378-886C-D5F135D0802E}" type="parTrans" cxnId="{D76551C7-35B4-4D89-BA7F-4B3B75FC20F3}">
      <dgm:prSet/>
      <dgm:spPr/>
      <dgm:t>
        <a:bodyPr/>
        <a:lstStyle/>
        <a:p>
          <a:endParaRPr lang="en-US" sz="1400"/>
        </a:p>
      </dgm:t>
    </dgm:pt>
    <dgm:pt modelId="{A27F5270-58C0-42AD-AAD6-F10A0D378289}" type="sibTrans" cxnId="{D76551C7-35B4-4D89-BA7F-4B3B75FC20F3}">
      <dgm:prSet/>
      <dgm:spPr/>
      <dgm:t>
        <a:bodyPr/>
        <a:lstStyle/>
        <a:p>
          <a:endParaRPr lang="en-US" sz="1400"/>
        </a:p>
      </dgm:t>
    </dgm:pt>
    <dgm:pt modelId="{BB4A2FCC-12AB-434F-AC19-FF64A78F634E}">
      <dgm:prSet phldrT="[Text]" phldr="0" custT="1"/>
      <dgm:spPr>
        <a:noFill/>
        <a:ln>
          <a:noFill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r>
            <a:rPr lang="mn-MN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Түүхий эд 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363BAE-0FA0-4CED-9DC4-50188796371D}" type="parTrans" cxnId="{F60F7344-C796-4999-A0AA-0AB858FA2891}">
      <dgm:prSet/>
      <dgm:spPr/>
      <dgm:t>
        <a:bodyPr/>
        <a:lstStyle/>
        <a:p>
          <a:endParaRPr lang="en-US" sz="1400"/>
        </a:p>
      </dgm:t>
    </dgm:pt>
    <dgm:pt modelId="{B7A393E5-163C-4BC0-BA6E-8D8615B6E8AF}" type="sibTrans" cxnId="{F60F7344-C796-4999-A0AA-0AB858FA2891}">
      <dgm:prSet/>
      <dgm:spPr/>
      <dgm:t>
        <a:bodyPr/>
        <a:lstStyle/>
        <a:p>
          <a:endParaRPr lang="en-US" sz="1400"/>
        </a:p>
      </dgm:t>
    </dgm:pt>
    <dgm:pt modelId="{27E8985D-0793-49ED-9C66-985DECCD311F}">
      <dgm:prSet phldrT="[Text]" phldr="0" custT="1"/>
      <dgm:spPr/>
      <dgm:t>
        <a:bodyPr/>
        <a:lstStyle/>
        <a:p>
          <a:r>
            <a:rPr lang="mn-MN" sz="1400" dirty="0">
              <a:latin typeface="Arial" panose="020B0604020202020204" pitchFamily="34" charset="0"/>
              <a:cs typeface="Arial" panose="020B0604020202020204" pitchFamily="34" charset="0"/>
            </a:rPr>
            <a:t>Гадаад худалдааны нийт эргэлт 100 сая ам.доллароос их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443F6E-4465-410D-9E03-DECE30B1EC15}" type="parTrans" cxnId="{94CA10FC-DEF6-4EEF-B973-CADBEDAC382D}">
      <dgm:prSet/>
      <dgm:spPr/>
      <dgm:t>
        <a:bodyPr/>
        <a:lstStyle/>
        <a:p>
          <a:endParaRPr lang="en-US" sz="1400"/>
        </a:p>
      </dgm:t>
    </dgm:pt>
    <dgm:pt modelId="{90E0AD0D-6A5C-4453-9BA4-CE4305609D96}" type="sibTrans" cxnId="{94CA10FC-DEF6-4EEF-B973-CADBEDAC382D}">
      <dgm:prSet/>
      <dgm:spPr/>
      <dgm:t>
        <a:bodyPr/>
        <a:lstStyle/>
        <a:p>
          <a:endParaRPr lang="en-US" sz="1400"/>
        </a:p>
      </dgm:t>
    </dgm:pt>
    <dgm:pt modelId="{7AD08950-2739-4818-A698-17ACD936FEDD}" type="pres">
      <dgm:prSet presAssocID="{350CCC6D-227C-4E55-AC0F-B59911C809AA}" presName="rootnode" presStyleCnt="0">
        <dgm:presLayoutVars>
          <dgm:chMax/>
          <dgm:chPref/>
          <dgm:dir/>
          <dgm:animLvl val="lvl"/>
        </dgm:presLayoutVars>
      </dgm:prSet>
      <dgm:spPr/>
    </dgm:pt>
    <dgm:pt modelId="{B171E551-165A-4648-A71A-18AC960CBB9A}" type="pres">
      <dgm:prSet presAssocID="{C6907E80-3A57-47C4-829F-D7C6FF01B40E}" presName="composite" presStyleCnt="0"/>
      <dgm:spPr/>
    </dgm:pt>
    <dgm:pt modelId="{90E15A07-6842-441F-AD2A-94BF226A1F8C}" type="pres">
      <dgm:prSet presAssocID="{C6907E80-3A57-47C4-829F-D7C6FF01B40E}" presName="bentUpArrow1" presStyleLbl="alignImgPlace1" presStyleIdx="0" presStyleCnt="3"/>
      <dgm:spPr>
        <a:solidFill>
          <a:schemeClr val="bg1">
            <a:lumMod val="85000"/>
          </a:schemeClr>
        </a:solidFill>
      </dgm:spPr>
    </dgm:pt>
    <dgm:pt modelId="{583585C4-815D-4210-9F2E-A1D777A19011}" type="pres">
      <dgm:prSet presAssocID="{C6907E80-3A57-47C4-829F-D7C6FF01B40E}" presName="ParentText" presStyleLbl="node1" presStyleIdx="0" presStyleCnt="4">
        <dgm:presLayoutVars>
          <dgm:chMax val="1"/>
          <dgm:chPref val="1"/>
          <dgm:bulletEnabled val="1"/>
        </dgm:presLayoutVars>
      </dgm:prSet>
      <dgm:spPr>
        <a:xfrm>
          <a:off x="817113" y="27595"/>
          <a:ext cx="1540771" cy="1078490"/>
        </a:xfrm>
        <a:prstGeom prst="roundRect">
          <a:avLst>
            <a:gd name="adj" fmla="val 16670"/>
          </a:avLst>
        </a:prstGeom>
      </dgm:spPr>
    </dgm:pt>
    <dgm:pt modelId="{836F9696-A9E6-4AFB-8DD9-E9792B9BAD83}" type="pres">
      <dgm:prSet presAssocID="{C6907E80-3A57-47C4-829F-D7C6FF01B40E}" presName="ChildText" presStyleLbl="revTx" presStyleIdx="0" presStyleCnt="4" custScaleX="213947" custLinFactNeighborX="64419" custLinFactNeighborY="-1380">
        <dgm:presLayoutVars>
          <dgm:chMax val="0"/>
          <dgm:chPref val="0"/>
          <dgm:bulletEnabled val="1"/>
        </dgm:presLayoutVars>
      </dgm:prSet>
      <dgm:spPr/>
    </dgm:pt>
    <dgm:pt modelId="{3BE13500-FA98-4A2D-8962-17840E1041ED}" type="pres">
      <dgm:prSet presAssocID="{7BB91D2E-1EA0-4036-A6FE-4C4C489FD731}" presName="sibTrans" presStyleCnt="0"/>
      <dgm:spPr/>
    </dgm:pt>
    <dgm:pt modelId="{5F1E365D-ADBC-45C6-92CA-DBA38E5C993B}" type="pres">
      <dgm:prSet presAssocID="{40129575-638D-45A5-A510-20E21F35391A}" presName="composite" presStyleCnt="0"/>
      <dgm:spPr/>
    </dgm:pt>
    <dgm:pt modelId="{F7B0A615-7D64-4EB3-957A-F583121DF93D}" type="pres">
      <dgm:prSet presAssocID="{40129575-638D-45A5-A510-20E21F35391A}" presName="bentUpArrow1" presStyleLbl="alignImgPlace1" presStyleIdx="1" presStyleCnt="3"/>
      <dgm:spPr>
        <a:xfrm rot="5400000">
          <a:off x="2337067" y="2253688"/>
          <a:ext cx="915267" cy="10419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  <dgm:pt modelId="{4EFCF4A7-CDB8-4E25-896E-8FFF64287A5B}" type="pres">
      <dgm:prSet presAssocID="{40129575-638D-45A5-A510-20E21F35391A}" presName="ParentText" presStyleLbl="node1" presStyleIdx="1" presStyleCnt="4">
        <dgm:presLayoutVars>
          <dgm:chMax val="1"/>
          <dgm:chPref val="1"/>
          <dgm:bulletEnabled val="1"/>
        </dgm:presLayoutVars>
      </dgm:prSet>
      <dgm:spPr>
        <a:xfrm>
          <a:off x="2558044" y="1312568"/>
          <a:ext cx="1632132" cy="1142439"/>
        </a:xfrm>
        <a:prstGeom prst="roundRect">
          <a:avLst>
            <a:gd name="adj" fmla="val 16670"/>
          </a:avLst>
        </a:prstGeom>
      </dgm:spPr>
    </dgm:pt>
    <dgm:pt modelId="{F7903710-F9FF-40A6-A2AD-006782632F48}" type="pres">
      <dgm:prSet presAssocID="{40129575-638D-45A5-A510-20E21F35391A}" presName="ChildText" presStyleLbl="revTx" presStyleIdx="1" presStyleCnt="4" custScaleX="188162" custLinFactNeighborX="49375" custLinFactNeighborY="-3950">
        <dgm:presLayoutVars>
          <dgm:chMax val="0"/>
          <dgm:chPref val="0"/>
          <dgm:bulletEnabled val="1"/>
        </dgm:presLayoutVars>
      </dgm:prSet>
      <dgm:spPr>
        <a:xfrm>
          <a:off x="3448282" y="1421526"/>
          <a:ext cx="1187057" cy="923370"/>
        </a:xfrm>
        <a:prstGeom prst="rect">
          <a:avLst/>
        </a:prstGeom>
      </dgm:spPr>
    </dgm:pt>
    <dgm:pt modelId="{F382592A-D1DF-4997-89A7-B452D6AC3552}" type="pres">
      <dgm:prSet presAssocID="{0852E4BC-6E92-45E6-B0B6-74B3C138A13B}" presName="sibTrans" presStyleCnt="0"/>
      <dgm:spPr/>
    </dgm:pt>
    <dgm:pt modelId="{0C7EAA5A-816C-4B14-AE66-EC6D983B027C}" type="pres">
      <dgm:prSet presAssocID="{9EE6FDE5-933E-4C91-903F-30B43C371CC6}" presName="composite" presStyleCnt="0"/>
      <dgm:spPr/>
    </dgm:pt>
    <dgm:pt modelId="{E69925B3-BE47-45E1-AFC0-3E9E1A287B22}" type="pres">
      <dgm:prSet presAssocID="{9EE6FDE5-933E-4C91-903F-30B43C371CC6}" presName="bentUpArrow1" presStyleLbl="alignImgPlace1" presStyleIdx="2" presStyleCnt="3"/>
      <dgm:spPr>
        <a:xfrm rot="5400000">
          <a:off x="3614530" y="3465189"/>
          <a:ext cx="915267" cy="10419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  <dgm:pt modelId="{4DFB3D3B-B95E-4DBC-8728-BF736067AAE7}" type="pres">
      <dgm:prSet presAssocID="{9EE6FDE5-933E-4C91-903F-30B43C371CC6}" presName="ParentText" presStyleLbl="node1" presStyleIdx="2" presStyleCnt="4">
        <dgm:presLayoutVars>
          <dgm:chMax val="1"/>
          <dgm:chPref val="1"/>
          <dgm:bulletEnabled val="1"/>
        </dgm:presLayoutVars>
      </dgm:prSet>
      <dgm:spPr>
        <a:xfrm>
          <a:off x="3911255" y="2595905"/>
          <a:ext cx="1632132" cy="1142439"/>
        </a:xfrm>
        <a:prstGeom prst="roundRect">
          <a:avLst>
            <a:gd name="adj" fmla="val 16670"/>
          </a:avLst>
        </a:prstGeom>
      </dgm:spPr>
    </dgm:pt>
    <dgm:pt modelId="{FE76FD85-A71F-4BB0-9F9E-0D042C8FF984}" type="pres">
      <dgm:prSet presAssocID="{9EE6FDE5-933E-4C91-903F-30B43C371CC6}" presName="ChildText" presStyleLbl="revTx" presStyleIdx="2" presStyleCnt="4" custScaleX="167348" custLinFactNeighborX="34810" custLinFactNeighborY="-3329">
        <dgm:presLayoutVars>
          <dgm:chMax val="0"/>
          <dgm:chPref val="0"/>
          <dgm:bulletEnabled val="1"/>
        </dgm:presLayoutVars>
      </dgm:prSet>
      <dgm:spPr/>
    </dgm:pt>
    <dgm:pt modelId="{F2CD5E0A-E24A-4CF5-B9A9-C123BD31312E}" type="pres">
      <dgm:prSet presAssocID="{283B2027-10BC-407E-BF29-7D102101BCC3}" presName="sibTrans" presStyleCnt="0"/>
      <dgm:spPr/>
    </dgm:pt>
    <dgm:pt modelId="{C90D4DFA-2B78-4207-AB50-1426611A721A}" type="pres">
      <dgm:prSet presAssocID="{5A946765-8A30-40B7-8852-5BFA9C19DF06}" presName="composite" presStyleCnt="0"/>
      <dgm:spPr/>
    </dgm:pt>
    <dgm:pt modelId="{38C19ABD-1DBD-4487-B0C9-EF97C22E8E18}" type="pres">
      <dgm:prSet presAssocID="{5A946765-8A30-40B7-8852-5BFA9C19DF06}" presName="ParentText" presStyleLbl="node1" presStyleIdx="3" presStyleCnt="4">
        <dgm:presLayoutVars>
          <dgm:chMax val="1"/>
          <dgm:chPref val="1"/>
          <dgm:bulletEnabled val="1"/>
        </dgm:presLayoutVars>
      </dgm:prSet>
      <dgm:spPr>
        <a:xfrm>
          <a:off x="5264466" y="3879241"/>
          <a:ext cx="1632132" cy="1142439"/>
        </a:xfrm>
        <a:prstGeom prst="roundRect">
          <a:avLst>
            <a:gd name="adj" fmla="val 16670"/>
          </a:avLst>
        </a:prstGeom>
      </dgm:spPr>
    </dgm:pt>
    <dgm:pt modelId="{05262ACB-FE59-41B8-A0E6-B7063B7FE280}" type="pres">
      <dgm:prSet presAssocID="{5A946765-8A30-40B7-8852-5BFA9C19DF06}" presName="FinalChildText" presStyleLbl="revTx" presStyleIdx="3" presStyleCnt="4" custScaleX="157736" custLinFactNeighborX="36565" custLinFactNeighborY="908">
        <dgm:presLayoutVars>
          <dgm:chMax val="0"/>
          <dgm:chPref val="0"/>
          <dgm:bulletEnabled val="1"/>
        </dgm:presLayoutVars>
      </dgm:prSet>
      <dgm:spPr/>
    </dgm:pt>
  </dgm:ptLst>
  <dgm:cxnLst>
    <dgm:cxn modelId="{2152EA0C-92A9-425E-8D77-3318535C129C}" type="presOf" srcId="{2F6D74F0-665C-49C6-AA5F-8A7904F74624}" destId="{F7903710-F9FF-40A6-A2AD-006782632F48}" srcOrd="0" destOrd="2" presId="urn:microsoft.com/office/officeart/2005/8/layout/StepDownProcess"/>
    <dgm:cxn modelId="{2DABAA1C-EDAF-48CF-8FD9-3EE29AAE6C5A}" type="presOf" srcId="{655D8476-CF85-43DA-BFB7-969C8038713A}" destId="{836F9696-A9E6-4AFB-8DD9-E9792B9BAD83}" srcOrd="0" destOrd="1" presId="urn:microsoft.com/office/officeart/2005/8/layout/StepDownProcess"/>
    <dgm:cxn modelId="{A4BFD425-AF03-4070-8FC1-97AD00CD2932}" type="presOf" srcId="{5624BC8A-8EDF-4FF5-8247-9E50A9152866}" destId="{836F9696-A9E6-4AFB-8DD9-E9792B9BAD83}" srcOrd="0" destOrd="0" presId="urn:microsoft.com/office/officeart/2005/8/layout/StepDownProcess"/>
    <dgm:cxn modelId="{6F3A0A2B-D071-455F-A7AE-1425228A13E3}" srcId="{5A946765-8A30-40B7-8852-5BFA9C19DF06}" destId="{A8AF42FD-BFA3-420A-BFBF-6362013ABAFC}" srcOrd="0" destOrd="0" parTransId="{78FA7509-DB06-433F-9AEF-248CA0CDF8CE}" sibTransId="{3876D4F1-3AD5-4797-B2B5-25CE264A4C9A}"/>
    <dgm:cxn modelId="{50DDB234-97B1-44D4-873E-21060FE7C1C8}" srcId="{350CCC6D-227C-4E55-AC0F-B59911C809AA}" destId="{C6907E80-3A57-47C4-829F-D7C6FF01B40E}" srcOrd="0" destOrd="0" parTransId="{C37FB947-4AF3-468D-B71A-4E2EEF17AF9A}" sibTransId="{7BB91D2E-1EA0-4036-A6FE-4C4C489FD731}"/>
    <dgm:cxn modelId="{C2465237-8C80-49E3-9BAD-DA3E87C07AC3}" type="presOf" srcId="{BB4A2FCC-12AB-434F-AC19-FF64A78F634E}" destId="{F7903710-F9FF-40A6-A2AD-006782632F48}" srcOrd="0" destOrd="0" presId="urn:microsoft.com/office/officeart/2005/8/layout/StepDownProcess"/>
    <dgm:cxn modelId="{F60F7344-C796-4999-A0AA-0AB858FA2891}" srcId="{40129575-638D-45A5-A510-20E21F35391A}" destId="{BB4A2FCC-12AB-434F-AC19-FF64A78F634E}" srcOrd="0" destOrd="0" parTransId="{28363BAE-0FA0-4CED-9DC4-50188796371D}" sibTransId="{B7A393E5-163C-4BC0-BA6E-8D8615B6E8AF}"/>
    <dgm:cxn modelId="{5E977769-6EAB-471D-A2BF-5102FD48DE7A}" type="presOf" srcId="{A8AF42FD-BFA3-420A-BFBF-6362013ABAFC}" destId="{05262ACB-FE59-41B8-A0E6-B7063B7FE280}" srcOrd="0" destOrd="0" presId="urn:microsoft.com/office/officeart/2005/8/layout/StepDownProcess"/>
    <dgm:cxn modelId="{A775F86B-8613-42DD-A0C0-7C9F6D764A91}" type="presOf" srcId="{40129575-638D-45A5-A510-20E21F35391A}" destId="{4EFCF4A7-CDB8-4E25-896E-8FFF64287A5B}" srcOrd="0" destOrd="0" presId="urn:microsoft.com/office/officeart/2005/8/layout/StepDownProcess"/>
    <dgm:cxn modelId="{C787686C-833E-4817-B97F-99E6DCA0AAA3}" srcId="{350CCC6D-227C-4E55-AC0F-B59911C809AA}" destId="{40129575-638D-45A5-A510-20E21F35391A}" srcOrd="1" destOrd="0" parTransId="{90EA767C-F94A-4D17-9D48-9A66141A1102}" sibTransId="{0852E4BC-6E92-45E6-B0B6-74B3C138A13B}"/>
    <dgm:cxn modelId="{67E8994D-3F1E-4293-B237-F99649EEF8A7}" type="presOf" srcId="{9EE6FDE5-933E-4C91-903F-30B43C371CC6}" destId="{4DFB3D3B-B95E-4DBC-8728-BF736067AAE7}" srcOrd="0" destOrd="0" presId="urn:microsoft.com/office/officeart/2005/8/layout/StepDownProcess"/>
    <dgm:cxn modelId="{3E0FB175-DD8B-45FE-898D-D34DDE876FD2}" type="presOf" srcId="{5A946765-8A30-40B7-8852-5BFA9C19DF06}" destId="{38C19ABD-1DBD-4487-B0C9-EF97C22E8E18}" srcOrd="0" destOrd="0" presId="urn:microsoft.com/office/officeart/2005/8/layout/StepDownProcess"/>
    <dgm:cxn modelId="{08AEB357-0114-4F2D-AC64-F2BA68948838}" srcId="{C6907E80-3A57-47C4-829F-D7C6FF01B40E}" destId="{5624BC8A-8EDF-4FF5-8247-9E50A9152866}" srcOrd="0" destOrd="0" parTransId="{29EB922C-64FA-4ECA-9570-7684CC9D5B0B}" sibTransId="{24661634-A93D-417B-8733-048D961878E2}"/>
    <dgm:cxn modelId="{C8D0F595-EF78-465D-90F0-9E0C3A143FA5}" srcId="{C6907E80-3A57-47C4-829F-D7C6FF01B40E}" destId="{655D8476-CF85-43DA-BFB7-969C8038713A}" srcOrd="1" destOrd="0" parTransId="{D91A9F6F-6A28-4FE4-9227-601E9573C3FF}" sibTransId="{BFD52A30-CDD3-4E33-8C1E-D2757ECF4536}"/>
    <dgm:cxn modelId="{E8040A9D-F6A0-4AFF-958A-0DCF8C0703D9}" srcId="{350CCC6D-227C-4E55-AC0F-B59911C809AA}" destId="{5A946765-8A30-40B7-8852-5BFA9C19DF06}" srcOrd="3" destOrd="0" parTransId="{7C028511-43BE-4DF0-842D-67CD63163052}" sibTransId="{1BB21690-5B90-409E-802A-5D8B8B0AC0DE}"/>
    <dgm:cxn modelId="{8012D5B2-311B-46DE-B4C4-92C259E83CBF}" type="presOf" srcId="{27E8985D-0793-49ED-9C66-985DECCD311F}" destId="{FE76FD85-A71F-4BB0-9F9E-0D042C8FF984}" srcOrd="0" destOrd="0" presId="urn:microsoft.com/office/officeart/2005/8/layout/StepDownProcess"/>
    <dgm:cxn modelId="{69ACB9C3-DEDD-47F0-AD1E-7EAEF5EF013C}" srcId="{350CCC6D-227C-4E55-AC0F-B59911C809AA}" destId="{9EE6FDE5-933E-4C91-903F-30B43C371CC6}" srcOrd="2" destOrd="0" parTransId="{E8F3ABF6-B668-4BDC-9590-3121B5935322}" sibTransId="{283B2027-10BC-407E-BF29-7D102101BCC3}"/>
    <dgm:cxn modelId="{D76551C7-35B4-4D89-BA7F-4B3B75FC20F3}" srcId="{40129575-638D-45A5-A510-20E21F35391A}" destId="{2F6D74F0-665C-49C6-AA5F-8A7904F74624}" srcOrd="2" destOrd="0" parTransId="{6B6ECFE4-7CB7-4378-886C-D5F135D0802E}" sibTransId="{A27F5270-58C0-42AD-AAD6-F10A0D378289}"/>
    <dgm:cxn modelId="{73C7A8C9-CAF6-4541-861B-6F718E20B61C}" srcId="{40129575-638D-45A5-A510-20E21F35391A}" destId="{B2183632-F71C-4E3F-965C-D719D7241628}" srcOrd="1" destOrd="0" parTransId="{6C444AB7-3FB3-4E02-AB7E-AF156EC7FB33}" sibTransId="{C652504A-1E8C-4929-8867-CA1A4E4A06FF}"/>
    <dgm:cxn modelId="{404539CD-C270-49B5-96D6-D37ABDEE4B88}" type="presOf" srcId="{B2183632-F71C-4E3F-965C-D719D7241628}" destId="{F7903710-F9FF-40A6-A2AD-006782632F48}" srcOrd="0" destOrd="1" presId="urn:microsoft.com/office/officeart/2005/8/layout/StepDownProcess"/>
    <dgm:cxn modelId="{DEDBECE5-BBDE-4F42-995E-A20AC30CF383}" srcId="{C6907E80-3A57-47C4-829F-D7C6FF01B40E}" destId="{7459B7EF-EB0F-4B03-BD7C-70696AD20BEF}" srcOrd="2" destOrd="0" parTransId="{D38B2B20-7BCF-4BAD-972C-6A7371A61402}" sibTransId="{09D8D22A-89E9-4A95-9376-B6DB0FDC8369}"/>
    <dgm:cxn modelId="{CECB27EA-4DD7-4797-B66F-ABFEE11BF6D2}" srcId="{C6907E80-3A57-47C4-829F-D7C6FF01B40E}" destId="{15B7B77C-E318-4447-8D7E-558C9AC48145}" srcOrd="3" destOrd="0" parTransId="{64736819-EB9A-4F4E-9E4A-2994713C9EC0}" sibTransId="{D91A4F2F-6E82-4590-A744-97240C065C45}"/>
    <dgm:cxn modelId="{848E74EB-3BB2-4C55-B798-767B7FE06E37}" type="presOf" srcId="{350CCC6D-227C-4E55-AC0F-B59911C809AA}" destId="{7AD08950-2739-4818-A698-17ACD936FEDD}" srcOrd="0" destOrd="0" presId="urn:microsoft.com/office/officeart/2005/8/layout/StepDownProcess"/>
    <dgm:cxn modelId="{300523F6-BF27-46EC-A052-F41C5AEAC52B}" type="presOf" srcId="{15B7B77C-E318-4447-8D7E-558C9AC48145}" destId="{836F9696-A9E6-4AFB-8DD9-E9792B9BAD83}" srcOrd="0" destOrd="3" presId="urn:microsoft.com/office/officeart/2005/8/layout/StepDownProcess"/>
    <dgm:cxn modelId="{1E4DA4F7-7AB7-44A1-93CD-CFCC5BEEA9D9}" type="presOf" srcId="{7459B7EF-EB0F-4B03-BD7C-70696AD20BEF}" destId="{836F9696-A9E6-4AFB-8DD9-E9792B9BAD83}" srcOrd="0" destOrd="2" presId="urn:microsoft.com/office/officeart/2005/8/layout/StepDownProcess"/>
    <dgm:cxn modelId="{6CE62CFA-0020-43E3-8726-5316051B19A5}" type="presOf" srcId="{C6907E80-3A57-47C4-829F-D7C6FF01B40E}" destId="{583585C4-815D-4210-9F2E-A1D777A19011}" srcOrd="0" destOrd="0" presId="urn:microsoft.com/office/officeart/2005/8/layout/StepDownProcess"/>
    <dgm:cxn modelId="{94CA10FC-DEF6-4EEF-B973-CADBEDAC382D}" srcId="{9EE6FDE5-933E-4C91-903F-30B43C371CC6}" destId="{27E8985D-0793-49ED-9C66-985DECCD311F}" srcOrd="0" destOrd="0" parTransId="{BE443F6E-4465-410D-9E03-DECE30B1EC15}" sibTransId="{90E0AD0D-6A5C-4453-9BA4-CE4305609D96}"/>
    <dgm:cxn modelId="{7BA8C829-CEFA-456A-865E-A968A319AFA6}" type="presParOf" srcId="{7AD08950-2739-4818-A698-17ACD936FEDD}" destId="{B171E551-165A-4648-A71A-18AC960CBB9A}" srcOrd="0" destOrd="0" presId="urn:microsoft.com/office/officeart/2005/8/layout/StepDownProcess"/>
    <dgm:cxn modelId="{11B9C534-573A-41B9-ACF6-53AA87E2EAE4}" type="presParOf" srcId="{B171E551-165A-4648-A71A-18AC960CBB9A}" destId="{90E15A07-6842-441F-AD2A-94BF226A1F8C}" srcOrd="0" destOrd="0" presId="urn:microsoft.com/office/officeart/2005/8/layout/StepDownProcess"/>
    <dgm:cxn modelId="{67CB362C-970C-435A-8FE7-C247982269C3}" type="presParOf" srcId="{B171E551-165A-4648-A71A-18AC960CBB9A}" destId="{583585C4-815D-4210-9F2E-A1D777A19011}" srcOrd="1" destOrd="0" presId="urn:microsoft.com/office/officeart/2005/8/layout/StepDownProcess"/>
    <dgm:cxn modelId="{9F9DB9B7-79E6-4F2B-BE32-735303B7EFDC}" type="presParOf" srcId="{B171E551-165A-4648-A71A-18AC960CBB9A}" destId="{836F9696-A9E6-4AFB-8DD9-E9792B9BAD83}" srcOrd="2" destOrd="0" presId="urn:microsoft.com/office/officeart/2005/8/layout/StepDownProcess"/>
    <dgm:cxn modelId="{4DC4030A-363F-473C-B0CD-9744CA1E30F8}" type="presParOf" srcId="{7AD08950-2739-4818-A698-17ACD936FEDD}" destId="{3BE13500-FA98-4A2D-8962-17840E1041ED}" srcOrd="1" destOrd="0" presId="urn:microsoft.com/office/officeart/2005/8/layout/StepDownProcess"/>
    <dgm:cxn modelId="{5EABA63F-991A-41F3-9B76-2F267F5A4EE4}" type="presParOf" srcId="{7AD08950-2739-4818-A698-17ACD936FEDD}" destId="{5F1E365D-ADBC-45C6-92CA-DBA38E5C993B}" srcOrd="2" destOrd="0" presId="urn:microsoft.com/office/officeart/2005/8/layout/StepDownProcess"/>
    <dgm:cxn modelId="{A45285D9-145D-4C03-BE9E-B038DCB6DF54}" type="presParOf" srcId="{5F1E365D-ADBC-45C6-92CA-DBA38E5C993B}" destId="{F7B0A615-7D64-4EB3-957A-F583121DF93D}" srcOrd="0" destOrd="0" presId="urn:microsoft.com/office/officeart/2005/8/layout/StepDownProcess"/>
    <dgm:cxn modelId="{468621A8-7749-4777-8EFF-F97378F7D6EC}" type="presParOf" srcId="{5F1E365D-ADBC-45C6-92CA-DBA38E5C993B}" destId="{4EFCF4A7-CDB8-4E25-896E-8FFF64287A5B}" srcOrd="1" destOrd="0" presId="urn:microsoft.com/office/officeart/2005/8/layout/StepDownProcess"/>
    <dgm:cxn modelId="{30573894-309D-4FE6-B830-B9C196361F42}" type="presParOf" srcId="{5F1E365D-ADBC-45C6-92CA-DBA38E5C993B}" destId="{F7903710-F9FF-40A6-A2AD-006782632F48}" srcOrd="2" destOrd="0" presId="urn:microsoft.com/office/officeart/2005/8/layout/StepDownProcess"/>
    <dgm:cxn modelId="{4086CE70-CC9E-486E-A748-97ED37B53FF1}" type="presParOf" srcId="{7AD08950-2739-4818-A698-17ACD936FEDD}" destId="{F382592A-D1DF-4997-89A7-B452D6AC3552}" srcOrd="3" destOrd="0" presId="urn:microsoft.com/office/officeart/2005/8/layout/StepDownProcess"/>
    <dgm:cxn modelId="{DBC44956-7251-496F-B359-4A542E9DBD1A}" type="presParOf" srcId="{7AD08950-2739-4818-A698-17ACD936FEDD}" destId="{0C7EAA5A-816C-4B14-AE66-EC6D983B027C}" srcOrd="4" destOrd="0" presId="urn:microsoft.com/office/officeart/2005/8/layout/StepDownProcess"/>
    <dgm:cxn modelId="{5FB617E5-D84C-4631-8C55-43837FC2493E}" type="presParOf" srcId="{0C7EAA5A-816C-4B14-AE66-EC6D983B027C}" destId="{E69925B3-BE47-45E1-AFC0-3E9E1A287B22}" srcOrd="0" destOrd="0" presId="urn:microsoft.com/office/officeart/2005/8/layout/StepDownProcess"/>
    <dgm:cxn modelId="{53282180-67C4-4E35-A01B-4BC016DC832A}" type="presParOf" srcId="{0C7EAA5A-816C-4B14-AE66-EC6D983B027C}" destId="{4DFB3D3B-B95E-4DBC-8728-BF736067AAE7}" srcOrd="1" destOrd="0" presId="urn:microsoft.com/office/officeart/2005/8/layout/StepDownProcess"/>
    <dgm:cxn modelId="{4DBE5015-5F42-4A0C-A0FE-35141586880D}" type="presParOf" srcId="{0C7EAA5A-816C-4B14-AE66-EC6D983B027C}" destId="{FE76FD85-A71F-4BB0-9F9E-0D042C8FF984}" srcOrd="2" destOrd="0" presId="urn:microsoft.com/office/officeart/2005/8/layout/StepDownProcess"/>
    <dgm:cxn modelId="{77EFF8D7-0867-4291-B560-353455EFB95D}" type="presParOf" srcId="{7AD08950-2739-4818-A698-17ACD936FEDD}" destId="{F2CD5E0A-E24A-4CF5-B9A9-C123BD31312E}" srcOrd="5" destOrd="0" presId="urn:microsoft.com/office/officeart/2005/8/layout/StepDownProcess"/>
    <dgm:cxn modelId="{85DA2729-73EC-4290-A4A6-BABE59C187C5}" type="presParOf" srcId="{7AD08950-2739-4818-A698-17ACD936FEDD}" destId="{C90D4DFA-2B78-4207-AB50-1426611A721A}" srcOrd="6" destOrd="0" presId="urn:microsoft.com/office/officeart/2005/8/layout/StepDownProcess"/>
    <dgm:cxn modelId="{DFE67FFF-663A-4087-A407-45EC1A2D7FF5}" type="presParOf" srcId="{C90D4DFA-2B78-4207-AB50-1426611A721A}" destId="{38C19ABD-1DBD-4487-B0C9-EF97C22E8E18}" srcOrd="0" destOrd="0" presId="urn:microsoft.com/office/officeart/2005/8/layout/StepDownProcess"/>
    <dgm:cxn modelId="{35E8F538-B543-4306-8FD1-842487376D02}" type="presParOf" srcId="{C90D4DFA-2B78-4207-AB50-1426611A721A}" destId="{05262ACB-FE59-41B8-A0E6-B7063B7FE28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581895-5AAF-4815-9D81-B37E67FEF16D}" type="doc">
      <dgm:prSet loTypeId="urn:microsoft.com/office/officeart/2005/8/layout/target2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DA26AC2-7A6A-4489-9CA3-A805AD35F91C}">
      <dgm:prSet custT="1"/>
      <dgm:spPr/>
      <dgm:t>
        <a:bodyPr/>
        <a:lstStyle/>
        <a:p>
          <a:pPr algn="l"/>
          <a:r>
            <a:rPr lang="en-US" sz="1800" b="0" i="0" u="sng" baseline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Мэдүүлэгч</a:t>
          </a:r>
          <a:r>
            <a:rPr lang="en-US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нь</a:t>
          </a:r>
          <a:r>
            <a:rPr lang="en-US" sz="1800" b="0" i="0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хилээр</a:t>
          </a:r>
          <a:r>
            <a:rPr lang="en-US" sz="1800" b="0" i="0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нэвтрүүлэх</a:t>
          </a:r>
          <a:r>
            <a:rPr lang="en-US" sz="1800" b="0" i="0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барааны</a:t>
          </a:r>
          <a:r>
            <a:rPr lang="en-US" sz="1800" b="0" i="0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ангиллын</a:t>
          </a:r>
          <a:r>
            <a:rPr lang="en-US" sz="1800" b="0" i="0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кодыг</a:t>
          </a:r>
          <a:r>
            <a:rPr lang="en-US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n-MN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БТКУС-ийн </a:t>
          </a:r>
          <a:r>
            <a:rPr lang="en-US" sz="1800" b="0" i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дагуу</a:t>
          </a:r>
          <a:r>
            <a:rPr lang="en-US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тодорхойлж</a:t>
          </a:r>
          <a:r>
            <a:rPr lang="en-US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n-MN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гаалийн байгууллагад </a:t>
          </a:r>
          <a:r>
            <a:rPr lang="en-US" sz="1800" b="0" i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мэдүүлнэ</a:t>
          </a:r>
          <a:r>
            <a:rPr lang="en-US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9D21AC-3E00-4F29-84C4-DAD241621181}" type="parTrans" cxnId="{F4DA5754-BEB4-44A7-B9DC-3FBEC26FEADF}">
      <dgm:prSet/>
      <dgm:spPr/>
      <dgm:t>
        <a:bodyPr/>
        <a:lstStyle/>
        <a:p>
          <a:endParaRPr lang="en-US"/>
        </a:p>
      </dgm:t>
    </dgm:pt>
    <dgm:pt modelId="{97069B94-54AA-455B-A006-2C54FD2241D2}" type="sibTrans" cxnId="{F4DA5754-BEB4-44A7-B9DC-3FBEC26FEADF}">
      <dgm:prSet/>
      <dgm:spPr/>
      <dgm:t>
        <a:bodyPr/>
        <a:lstStyle/>
        <a:p>
          <a:endParaRPr lang="en-US"/>
        </a:p>
      </dgm:t>
    </dgm:pt>
    <dgm:pt modelId="{E6098935-84AF-4F78-9A11-337F18B08E63}">
      <dgm:prSet custT="1"/>
      <dgm:spPr/>
      <dgm:t>
        <a:bodyPr/>
        <a:lstStyle/>
        <a:p>
          <a:r>
            <a:rPr lang="en-US" sz="1800" b="0" i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Гаалийн</a:t>
          </a:r>
          <a:r>
            <a:rPr lang="en-US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байгууллага</a:t>
          </a:r>
          <a:r>
            <a:rPr lang="en-US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мэдүүлэгчийн</a:t>
          </a:r>
          <a:r>
            <a:rPr lang="en-US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тодорхойлсон</a:t>
          </a:r>
          <a:r>
            <a:rPr lang="en-US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барааны</a:t>
          </a:r>
          <a:r>
            <a:rPr lang="en-US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ангиллын</a:t>
          </a:r>
          <a:r>
            <a:rPr lang="en-US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кодыг</a:t>
          </a:r>
          <a:r>
            <a:rPr lang="en-US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гаалийн</a:t>
          </a:r>
          <a:r>
            <a:rPr lang="en-US" sz="1800" b="0" i="0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мэдүүлэг</a:t>
          </a:r>
          <a:r>
            <a:rPr lang="en-US" sz="1800" b="0" i="0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болон</a:t>
          </a:r>
          <a:r>
            <a:rPr lang="en-US" sz="1800" b="0" i="0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барааг</a:t>
          </a:r>
          <a:r>
            <a:rPr lang="en-US" sz="1800" b="0" i="0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шалгах</a:t>
          </a:r>
          <a:r>
            <a:rPr lang="en-US" sz="1800" b="0" i="0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үед</a:t>
          </a:r>
          <a:r>
            <a:rPr lang="en-US" sz="1800" b="0" i="0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хянаж</a:t>
          </a:r>
          <a:r>
            <a:rPr lang="en-US" sz="1800" b="0" i="0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шийдвэрлэнэ</a:t>
          </a:r>
          <a:r>
            <a:rPr lang="en-US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56C54A-A4B4-4F08-B079-276F98C5C99F}" type="parTrans" cxnId="{D67C7CF1-87BB-4F59-9122-3F035B3F2C24}">
      <dgm:prSet/>
      <dgm:spPr/>
      <dgm:t>
        <a:bodyPr/>
        <a:lstStyle/>
        <a:p>
          <a:endParaRPr lang="en-US"/>
        </a:p>
      </dgm:t>
    </dgm:pt>
    <dgm:pt modelId="{CD4BA43E-3E7B-4DB2-9B44-1E6D86F750E8}" type="sibTrans" cxnId="{D67C7CF1-87BB-4F59-9122-3F035B3F2C24}">
      <dgm:prSet/>
      <dgm:spPr/>
      <dgm:t>
        <a:bodyPr/>
        <a:lstStyle/>
        <a:p>
          <a:endParaRPr lang="en-US"/>
        </a:p>
      </dgm:t>
    </dgm:pt>
    <dgm:pt modelId="{3633C02D-18AA-47F4-9882-431D61B06959}">
      <dgm:prSet custT="1"/>
      <dgm:spPr/>
      <dgm:t>
        <a:bodyPr/>
        <a:lstStyle/>
        <a:p>
          <a:pPr algn="just"/>
          <a:r>
            <a:rPr lang="en-US" sz="1800" b="0" i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Барааны</a:t>
          </a:r>
          <a:r>
            <a:rPr lang="en-US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ангиллын</a:t>
          </a:r>
          <a:r>
            <a:rPr lang="en-US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талаар</a:t>
          </a:r>
          <a:r>
            <a:rPr lang="en-US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гаалийн</a:t>
          </a:r>
          <a:r>
            <a:rPr lang="en-US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байгууллагаас</a:t>
          </a:r>
          <a:r>
            <a:rPr lang="en-US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гаргасан</a:t>
          </a:r>
          <a:r>
            <a:rPr lang="en-US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шийдвэрийг</a:t>
          </a:r>
          <a:r>
            <a:rPr lang="en-US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мэдүүлэгч</a:t>
          </a:r>
          <a:r>
            <a:rPr lang="en-US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дагаж</a:t>
          </a:r>
          <a:r>
            <a:rPr lang="en-US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мөрдөх</a:t>
          </a:r>
          <a:r>
            <a:rPr lang="en-US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бөгөөд</a:t>
          </a:r>
          <a:r>
            <a:rPr lang="en-US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эс</a:t>
          </a:r>
          <a:r>
            <a:rPr lang="en-US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зөвшөөрвөл</a:t>
          </a:r>
          <a:r>
            <a:rPr lang="en-US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Гаалийн</a:t>
          </a:r>
          <a:r>
            <a:rPr lang="en-US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тухай</a:t>
          </a:r>
          <a:r>
            <a:rPr lang="en-US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хуулийн</a:t>
          </a:r>
          <a:r>
            <a:rPr lang="en-US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17 </a:t>
          </a:r>
          <a:r>
            <a:rPr lang="en-US" sz="1800" b="0" i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дугаар</a:t>
          </a:r>
          <a:r>
            <a:rPr lang="en-US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зүйлд</a:t>
          </a:r>
          <a:r>
            <a:rPr lang="en-US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заасны</a:t>
          </a:r>
          <a:r>
            <a:rPr lang="en-US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дагуу</a:t>
          </a:r>
          <a:r>
            <a:rPr lang="en-US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гомдол</a:t>
          </a:r>
          <a:r>
            <a:rPr lang="en-US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гаргах</a:t>
          </a:r>
          <a:r>
            <a:rPr lang="en-US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эрхтэй</a:t>
          </a:r>
          <a:r>
            <a:rPr lang="en-US" sz="18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F188CC-AA83-4B7D-BA27-6DBD45F15625}" type="parTrans" cxnId="{EEA8A0DF-46A7-4CA8-AB8D-3EB9F2A98E45}">
      <dgm:prSet/>
      <dgm:spPr/>
      <dgm:t>
        <a:bodyPr/>
        <a:lstStyle/>
        <a:p>
          <a:endParaRPr lang="en-US"/>
        </a:p>
      </dgm:t>
    </dgm:pt>
    <dgm:pt modelId="{9EBC9430-3E92-4075-AF42-A688CCD034D3}" type="sibTrans" cxnId="{EEA8A0DF-46A7-4CA8-AB8D-3EB9F2A98E45}">
      <dgm:prSet/>
      <dgm:spPr/>
      <dgm:t>
        <a:bodyPr/>
        <a:lstStyle/>
        <a:p>
          <a:endParaRPr lang="en-US"/>
        </a:p>
      </dgm:t>
    </dgm:pt>
    <dgm:pt modelId="{1487EBEF-C038-46B6-B311-2A43001101A5}">
      <dgm:prSet/>
      <dgm:spPr/>
      <dgm:t>
        <a:bodyPr/>
        <a:lstStyle/>
        <a:p>
          <a:endParaRPr lang="en-US"/>
        </a:p>
      </dgm:t>
    </dgm:pt>
    <dgm:pt modelId="{B4AFCB48-E452-44DF-A86E-F990A0BA334B}" type="parTrans" cxnId="{D505997B-FC36-45E2-9CF6-42E93BD6A85C}">
      <dgm:prSet/>
      <dgm:spPr/>
      <dgm:t>
        <a:bodyPr/>
        <a:lstStyle/>
        <a:p>
          <a:endParaRPr lang="en-US"/>
        </a:p>
      </dgm:t>
    </dgm:pt>
    <dgm:pt modelId="{542654CB-4374-4014-9BE7-86702D9D8BC4}" type="sibTrans" cxnId="{D505997B-FC36-45E2-9CF6-42E93BD6A85C}">
      <dgm:prSet/>
      <dgm:spPr/>
      <dgm:t>
        <a:bodyPr/>
        <a:lstStyle/>
        <a:p>
          <a:endParaRPr lang="en-US"/>
        </a:p>
      </dgm:t>
    </dgm:pt>
    <dgm:pt modelId="{C340D168-4D92-467F-82D0-770C1637370E}">
      <dgm:prSet/>
      <dgm:spPr/>
      <dgm:t>
        <a:bodyPr/>
        <a:lstStyle/>
        <a:p>
          <a:endParaRPr lang="en-US"/>
        </a:p>
      </dgm:t>
    </dgm:pt>
    <dgm:pt modelId="{D48BDABB-CF37-4BEB-BA4B-D37683A8B582}" type="parTrans" cxnId="{FAE72F4D-A0DC-44E4-BEBB-D08AE412CE30}">
      <dgm:prSet/>
      <dgm:spPr/>
      <dgm:t>
        <a:bodyPr/>
        <a:lstStyle/>
        <a:p>
          <a:endParaRPr lang="en-US"/>
        </a:p>
      </dgm:t>
    </dgm:pt>
    <dgm:pt modelId="{0E9BCAA0-0C79-4366-A817-D33F453E0BEF}" type="sibTrans" cxnId="{FAE72F4D-A0DC-44E4-BEBB-D08AE412CE30}">
      <dgm:prSet/>
      <dgm:spPr/>
      <dgm:t>
        <a:bodyPr/>
        <a:lstStyle/>
        <a:p>
          <a:endParaRPr lang="en-US"/>
        </a:p>
      </dgm:t>
    </dgm:pt>
    <dgm:pt modelId="{6472A7B4-DB3B-4496-AF3B-61D2CC78F165}" type="pres">
      <dgm:prSet presAssocID="{6C581895-5AAF-4815-9D81-B37E67FEF16D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EF093B32-88E3-4746-9FC7-860279470274}" type="pres">
      <dgm:prSet presAssocID="{6C581895-5AAF-4815-9D81-B37E67FEF16D}" presName="outerBox" presStyleCnt="0"/>
      <dgm:spPr/>
    </dgm:pt>
    <dgm:pt modelId="{3DAC06A9-9DEB-4C2C-B3D5-F40A5860A778}" type="pres">
      <dgm:prSet presAssocID="{6C581895-5AAF-4815-9D81-B37E67FEF16D}" presName="outerBoxParent" presStyleLbl="node1" presStyleIdx="0" presStyleCnt="3" custLinFactNeighborY="-4828"/>
      <dgm:spPr/>
    </dgm:pt>
    <dgm:pt modelId="{1E517ABA-FD59-423E-AB69-11CE9E5505A5}" type="pres">
      <dgm:prSet presAssocID="{6C581895-5AAF-4815-9D81-B37E67FEF16D}" presName="outerBoxChildren" presStyleCnt="0"/>
      <dgm:spPr/>
    </dgm:pt>
    <dgm:pt modelId="{14E688BD-DD9B-4864-9261-5D1C7C9B4101}" type="pres">
      <dgm:prSet presAssocID="{6C581895-5AAF-4815-9D81-B37E67FEF16D}" presName="middleBox" presStyleCnt="0"/>
      <dgm:spPr/>
    </dgm:pt>
    <dgm:pt modelId="{A7F9E6A5-DBF4-4030-9C0E-B464C8060046}" type="pres">
      <dgm:prSet presAssocID="{6C581895-5AAF-4815-9D81-B37E67FEF16D}" presName="middleBoxParent" presStyleLbl="node1" presStyleIdx="1" presStyleCnt="3" custLinFactNeighborX="-227" custLinFactNeighborY="-2273"/>
      <dgm:spPr/>
    </dgm:pt>
    <dgm:pt modelId="{BACB4B5E-1208-492B-8F96-BE56DF3A7E7D}" type="pres">
      <dgm:prSet presAssocID="{6C581895-5AAF-4815-9D81-B37E67FEF16D}" presName="middleBoxChildren" presStyleCnt="0"/>
      <dgm:spPr/>
    </dgm:pt>
    <dgm:pt modelId="{979A6A20-234A-4B46-BD6B-8496537578DE}" type="pres">
      <dgm:prSet presAssocID="{6C581895-5AAF-4815-9D81-B37E67FEF16D}" presName="centerBox" presStyleCnt="0"/>
      <dgm:spPr/>
    </dgm:pt>
    <dgm:pt modelId="{3C9F851A-A1C0-4566-AA19-0C6394247444}" type="pres">
      <dgm:prSet presAssocID="{6C581895-5AAF-4815-9D81-B37E67FEF16D}" presName="centerBoxParent" presStyleLbl="node1" presStyleIdx="2" presStyleCnt="3" custLinFactNeighborX="306" custLinFactNeighborY="4458"/>
      <dgm:spPr/>
    </dgm:pt>
  </dgm:ptLst>
  <dgm:cxnLst>
    <dgm:cxn modelId="{E378051E-07D9-4908-B14C-C9A578F25CD9}" type="presOf" srcId="{ADA26AC2-7A6A-4489-9CA3-A805AD35F91C}" destId="{3DAC06A9-9DEB-4C2C-B3D5-F40A5860A778}" srcOrd="0" destOrd="0" presId="urn:microsoft.com/office/officeart/2005/8/layout/target2"/>
    <dgm:cxn modelId="{53223327-6CFE-4D95-A615-2F11BE138766}" type="presOf" srcId="{6C581895-5AAF-4815-9D81-B37E67FEF16D}" destId="{6472A7B4-DB3B-4496-AF3B-61D2CC78F165}" srcOrd="0" destOrd="0" presId="urn:microsoft.com/office/officeart/2005/8/layout/target2"/>
    <dgm:cxn modelId="{FAE72F4D-A0DC-44E4-BEBB-D08AE412CE30}" srcId="{6C581895-5AAF-4815-9D81-B37E67FEF16D}" destId="{C340D168-4D92-467F-82D0-770C1637370E}" srcOrd="4" destOrd="0" parTransId="{D48BDABB-CF37-4BEB-BA4B-D37683A8B582}" sibTransId="{0E9BCAA0-0C79-4366-A817-D33F453E0BEF}"/>
    <dgm:cxn modelId="{D7F22873-2943-44C7-828A-711439987683}" type="presOf" srcId="{E6098935-84AF-4F78-9A11-337F18B08E63}" destId="{A7F9E6A5-DBF4-4030-9C0E-B464C8060046}" srcOrd="0" destOrd="0" presId="urn:microsoft.com/office/officeart/2005/8/layout/target2"/>
    <dgm:cxn modelId="{F4DA5754-BEB4-44A7-B9DC-3FBEC26FEADF}" srcId="{6C581895-5AAF-4815-9D81-B37E67FEF16D}" destId="{ADA26AC2-7A6A-4489-9CA3-A805AD35F91C}" srcOrd="0" destOrd="0" parTransId="{A59D21AC-3E00-4F29-84C4-DAD241621181}" sibTransId="{97069B94-54AA-455B-A006-2C54FD2241D2}"/>
    <dgm:cxn modelId="{D505997B-FC36-45E2-9CF6-42E93BD6A85C}" srcId="{6C581895-5AAF-4815-9D81-B37E67FEF16D}" destId="{1487EBEF-C038-46B6-B311-2A43001101A5}" srcOrd="3" destOrd="0" parTransId="{B4AFCB48-E452-44DF-A86E-F990A0BA334B}" sibTransId="{542654CB-4374-4014-9BE7-86702D9D8BC4}"/>
    <dgm:cxn modelId="{6E3C2ED7-D8F6-44B5-ADA8-D725DCE893A4}" type="presOf" srcId="{3633C02D-18AA-47F4-9882-431D61B06959}" destId="{3C9F851A-A1C0-4566-AA19-0C6394247444}" srcOrd="0" destOrd="0" presId="urn:microsoft.com/office/officeart/2005/8/layout/target2"/>
    <dgm:cxn modelId="{EEA8A0DF-46A7-4CA8-AB8D-3EB9F2A98E45}" srcId="{6C581895-5AAF-4815-9D81-B37E67FEF16D}" destId="{3633C02D-18AA-47F4-9882-431D61B06959}" srcOrd="2" destOrd="0" parTransId="{03F188CC-AA83-4B7D-BA27-6DBD45F15625}" sibTransId="{9EBC9430-3E92-4075-AF42-A688CCD034D3}"/>
    <dgm:cxn modelId="{D67C7CF1-87BB-4F59-9122-3F035B3F2C24}" srcId="{6C581895-5AAF-4815-9D81-B37E67FEF16D}" destId="{E6098935-84AF-4F78-9A11-337F18B08E63}" srcOrd="1" destOrd="0" parTransId="{8756C54A-A4B4-4F08-B079-276F98C5C99F}" sibTransId="{CD4BA43E-3E7B-4DB2-9B44-1E6D86F750E8}"/>
    <dgm:cxn modelId="{E040130F-7882-4910-BDFB-73878E0A4B31}" type="presParOf" srcId="{6472A7B4-DB3B-4496-AF3B-61D2CC78F165}" destId="{EF093B32-88E3-4746-9FC7-860279470274}" srcOrd="0" destOrd="0" presId="urn:microsoft.com/office/officeart/2005/8/layout/target2"/>
    <dgm:cxn modelId="{579EFDE1-6E90-49AD-9733-FC8CDA637C92}" type="presParOf" srcId="{EF093B32-88E3-4746-9FC7-860279470274}" destId="{3DAC06A9-9DEB-4C2C-B3D5-F40A5860A778}" srcOrd="0" destOrd="0" presId="urn:microsoft.com/office/officeart/2005/8/layout/target2"/>
    <dgm:cxn modelId="{7BA3964E-3356-4170-8802-5B4E55964C72}" type="presParOf" srcId="{EF093B32-88E3-4746-9FC7-860279470274}" destId="{1E517ABA-FD59-423E-AB69-11CE9E5505A5}" srcOrd="1" destOrd="0" presId="urn:microsoft.com/office/officeart/2005/8/layout/target2"/>
    <dgm:cxn modelId="{55D33AF8-A82D-4ABA-A984-DDF2393F5667}" type="presParOf" srcId="{6472A7B4-DB3B-4496-AF3B-61D2CC78F165}" destId="{14E688BD-DD9B-4864-9261-5D1C7C9B4101}" srcOrd="1" destOrd="0" presId="urn:microsoft.com/office/officeart/2005/8/layout/target2"/>
    <dgm:cxn modelId="{302D015E-B2F5-4408-A9E0-6B82047260F6}" type="presParOf" srcId="{14E688BD-DD9B-4864-9261-5D1C7C9B4101}" destId="{A7F9E6A5-DBF4-4030-9C0E-B464C8060046}" srcOrd="0" destOrd="0" presId="urn:microsoft.com/office/officeart/2005/8/layout/target2"/>
    <dgm:cxn modelId="{DC764BBE-F531-4635-99E3-16B02ED26A6A}" type="presParOf" srcId="{14E688BD-DD9B-4864-9261-5D1C7C9B4101}" destId="{BACB4B5E-1208-492B-8F96-BE56DF3A7E7D}" srcOrd="1" destOrd="0" presId="urn:microsoft.com/office/officeart/2005/8/layout/target2"/>
    <dgm:cxn modelId="{5CA42B2C-D33B-4A5A-A4D8-CC8617A9CCB9}" type="presParOf" srcId="{6472A7B4-DB3B-4496-AF3B-61D2CC78F165}" destId="{979A6A20-234A-4B46-BD6B-8496537578DE}" srcOrd="2" destOrd="0" presId="urn:microsoft.com/office/officeart/2005/8/layout/target2"/>
    <dgm:cxn modelId="{FD0631EC-A91C-4149-9B55-924C891735AB}" type="presParOf" srcId="{979A6A20-234A-4B46-BD6B-8496537578DE}" destId="{3C9F851A-A1C0-4566-AA19-0C6394247444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244FF-2127-4B0E-A796-2C010C4EC6FD}">
      <dsp:nvSpPr>
        <dsp:cNvPr id="0" name=""/>
        <dsp:cNvSpPr/>
      </dsp:nvSpPr>
      <dsp:spPr>
        <a:xfrm>
          <a:off x="0" y="357"/>
          <a:ext cx="70734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4CE3C-6546-4406-A4B2-9181A2A6AF30}">
      <dsp:nvSpPr>
        <dsp:cNvPr id="0" name=""/>
        <dsp:cNvSpPr/>
      </dsp:nvSpPr>
      <dsp:spPr>
        <a:xfrm>
          <a:off x="0" y="357"/>
          <a:ext cx="7073459" cy="586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Дэлхий нийтэд нэгдсэн хэлбэрээр ангилах боломж олгодог жагсаалт </a:t>
          </a:r>
        </a:p>
      </dsp:txBody>
      <dsp:txXfrm>
        <a:off x="0" y="357"/>
        <a:ext cx="7073459" cy="586283"/>
      </dsp:txXfrm>
    </dsp:sp>
    <dsp:sp modelId="{AEE4DE38-D3DF-4CD8-9F7F-EF57C6B8A7DF}">
      <dsp:nvSpPr>
        <dsp:cNvPr id="0" name=""/>
        <dsp:cNvSpPr/>
      </dsp:nvSpPr>
      <dsp:spPr>
        <a:xfrm>
          <a:off x="0" y="586641"/>
          <a:ext cx="70734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C30EC-0C48-4972-9016-B3F7231BE4AD}">
      <dsp:nvSpPr>
        <dsp:cNvPr id="0" name=""/>
        <dsp:cNvSpPr/>
      </dsp:nvSpPr>
      <dsp:spPr>
        <a:xfrm>
          <a:off x="0" y="586641"/>
          <a:ext cx="7073459" cy="586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Олон улсын худалдаа, статистикийн нэгдсэн хэл</a:t>
          </a:r>
        </a:p>
      </dsp:txBody>
      <dsp:txXfrm>
        <a:off x="0" y="586641"/>
        <a:ext cx="7073459" cy="586283"/>
      </dsp:txXfrm>
    </dsp:sp>
    <dsp:sp modelId="{996D1101-314F-4BEE-933E-1E7C9D6D928B}">
      <dsp:nvSpPr>
        <dsp:cNvPr id="0" name=""/>
        <dsp:cNvSpPr/>
      </dsp:nvSpPr>
      <dsp:spPr>
        <a:xfrm>
          <a:off x="0" y="1172924"/>
          <a:ext cx="70734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6C83A-E43F-4E40-B0FD-991AE5AE01DE}">
      <dsp:nvSpPr>
        <dsp:cNvPr id="0" name=""/>
        <dsp:cNvSpPr/>
      </dsp:nvSpPr>
      <dsp:spPr>
        <a:xfrm>
          <a:off x="0" y="1172924"/>
          <a:ext cx="7073459" cy="586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Нийт бараа эргэлтийн 98% ангилагддаг. </a:t>
          </a:r>
        </a:p>
      </dsp:txBody>
      <dsp:txXfrm>
        <a:off x="0" y="1172924"/>
        <a:ext cx="7073459" cy="586283"/>
      </dsp:txXfrm>
    </dsp:sp>
    <dsp:sp modelId="{7BCCF45C-1D5D-4F26-BF88-81FD1C0B1E57}">
      <dsp:nvSpPr>
        <dsp:cNvPr id="0" name=""/>
        <dsp:cNvSpPr/>
      </dsp:nvSpPr>
      <dsp:spPr>
        <a:xfrm>
          <a:off x="0" y="1727754"/>
          <a:ext cx="70734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E776C-712D-4769-B5A5-1349F6261E6A}">
      <dsp:nvSpPr>
        <dsp:cNvPr id="0" name=""/>
        <dsp:cNvSpPr/>
      </dsp:nvSpPr>
      <dsp:spPr>
        <a:xfrm>
          <a:off x="0" y="1759208"/>
          <a:ext cx="7073459" cy="586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Дэлхийн 212 орон</a:t>
          </a:r>
          <a:r>
            <a:rPr lang="en-GB" sz="1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n-MN" sz="1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ашиглаж байна.</a:t>
          </a:r>
        </a:p>
      </dsp:txBody>
      <dsp:txXfrm>
        <a:off x="0" y="1759208"/>
        <a:ext cx="7073459" cy="586283"/>
      </dsp:txXfrm>
    </dsp:sp>
    <dsp:sp modelId="{AD3B453F-092C-4DF5-A4C4-CDF968042C15}">
      <dsp:nvSpPr>
        <dsp:cNvPr id="0" name=""/>
        <dsp:cNvSpPr/>
      </dsp:nvSpPr>
      <dsp:spPr>
        <a:xfrm>
          <a:off x="0" y="2345491"/>
          <a:ext cx="70734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36619-31A8-4F6B-B90A-B5A77F165503}">
      <dsp:nvSpPr>
        <dsp:cNvPr id="0" name=""/>
        <dsp:cNvSpPr/>
      </dsp:nvSpPr>
      <dsp:spPr>
        <a:xfrm>
          <a:off x="0" y="2345491"/>
          <a:ext cx="7073459" cy="586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5000 гаруй бүлэг барааг кодын 6 оронгийн түвшинд</a:t>
          </a:r>
          <a:r>
            <a:rPr lang="en-US" sz="1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n-MN" sz="1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системчилсэн ангилал</a:t>
          </a:r>
        </a:p>
      </dsp:txBody>
      <dsp:txXfrm>
        <a:off x="0" y="2345491"/>
        <a:ext cx="7073459" cy="5862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15A07-6842-441F-AD2A-94BF226A1F8C}">
      <dsp:nvSpPr>
        <dsp:cNvPr id="0" name=""/>
        <dsp:cNvSpPr/>
      </dsp:nvSpPr>
      <dsp:spPr>
        <a:xfrm rot="5400000">
          <a:off x="577946" y="1103984"/>
          <a:ext cx="969538" cy="11037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585C4-815D-4210-9F2E-A1D777A19011}">
      <dsp:nvSpPr>
        <dsp:cNvPr id="0" name=""/>
        <dsp:cNvSpPr/>
      </dsp:nvSpPr>
      <dsp:spPr>
        <a:xfrm>
          <a:off x="321077" y="29231"/>
          <a:ext cx="1632132" cy="1142439"/>
        </a:xfrm>
        <a:prstGeom prst="roundRect">
          <a:avLst>
            <a:gd name="adj" fmla="val 16670"/>
          </a:avLst>
        </a:prstGeom>
        <a:solidFill>
          <a:srgbClr val="C5F0FF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000" b="0" i="0" u="none" strike="noStrike" kern="1200" cap="none" spc="0" normalizeH="0" baseline="0" dirty="0">
              <a:ln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XXI </a:t>
          </a:r>
          <a:r>
            <a:rPr kumimoji="0" lang="mn-MN" sz="2000" b="0" i="0" u="none" strike="noStrike" kern="1200" cap="none" spc="0" normalizeH="0" baseline="0" dirty="0">
              <a:ln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ХЭСЭГ</a:t>
          </a:r>
          <a:endParaRPr kumimoji="0" lang="en-US" sz="2000" b="0" i="0" u="none" strike="noStrike" kern="1200" cap="none" spc="0" normalizeH="0" baseline="0" dirty="0">
            <a:ln/>
            <a:solidFill>
              <a:prstClr val="black"/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76856" y="85010"/>
        <a:ext cx="1520574" cy="1030881"/>
      </dsp:txXfrm>
    </dsp:sp>
    <dsp:sp modelId="{836F9696-A9E6-4AFB-8DD9-E9792B9BAD83}">
      <dsp:nvSpPr>
        <dsp:cNvPr id="0" name=""/>
        <dsp:cNvSpPr/>
      </dsp:nvSpPr>
      <dsp:spPr>
        <a:xfrm>
          <a:off x="2041592" y="125446"/>
          <a:ext cx="2539673" cy="923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1400" kern="1200" dirty="0">
              <a:latin typeface="Arial" panose="020B0604020202020204" pitchFamily="34" charset="0"/>
              <a:cs typeface="Arial" panose="020B0604020202020204" pitchFamily="34" charset="0"/>
            </a:rPr>
            <a:t>Гарал үүсэл 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1400" kern="1200" dirty="0">
              <a:latin typeface="Arial" panose="020B0604020202020204" pitchFamily="34" charset="0"/>
              <a:cs typeface="Arial" panose="020B0604020202020204" pitchFamily="34" charset="0"/>
            </a:rPr>
            <a:t>Химийн бүтэц, найрлага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1400" kern="1200" dirty="0">
              <a:latin typeface="Arial" panose="020B0604020202020204" pitchFamily="34" charset="0"/>
              <a:cs typeface="Arial" panose="020B0604020202020204" pitchFamily="34" charset="0"/>
            </a:rPr>
            <a:t>Материалын төрөл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1400" kern="1200" dirty="0">
              <a:latin typeface="Arial" panose="020B0604020202020204" pitchFamily="34" charset="0"/>
              <a:cs typeface="Arial" panose="020B0604020202020204" pitchFamily="34" charset="0"/>
            </a:rPr>
            <a:t>Зориулалт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41592" y="125446"/>
        <a:ext cx="2539673" cy="923370"/>
      </dsp:txXfrm>
    </dsp:sp>
    <dsp:sp modelId="{F7B0A615-7D64-4EB3-957A-F583121DF93D}">
      <dsp:nvSpPr>
        <dsp:cNvPr id="0" name=""/>
        <dsp:cNvSpPr/>
      </dsp:nvSpPr>
      <dsp:spPr>
        <a:xfrm rot="5400000">
          <a:off x="2255785" y="2387321"/>
          <a:ext cx="969538" cy="11037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CF4A7-CDB8-4E25-896E-8FFF64287A5B}">
      <dsp:nvSpPr>
        <dsp:cNvPr id="0" name=""/>
        <dsp:cNvSpPr/>
      </dsp:nvSpPr>
      <dsp:spPr>
        <a:xfrm>
          <a:off x="1998916" y="1312568"/>
          <a:ext cx="1632132" cy="1142439"/>
        </a:xfrm>
        <a:prstGeom prst="roundRect">
          <a:avLst>
            <a:gd name="adj" fmla="val 16670"/>
          </a:avLst>
        </a:prstGeom>
        <a:solidFill>
          <a:srgbClr val="C5F0FF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400" b="0" i="0" u="none" strike="noStrike" kern="1200" cap="none" spc="0" normalizeH="0" baseline="0" dirty="0">
              <a:ln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97 </a:t>
          </a:r>
          <a:r>
            <a:rPr kumimoji="0" lang="mn-MN" sz="2400" b="0" i="0" u="none" strike="noStrike" kern="1200" cap="none" spc="0" normalizeH="0" baseline="0" dirty="0">
              <a:ln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БҮЛЭГ</a:t>
          </a:r>
          <a:endParaRPr kumimoji="0" lang="en-US" sz="2400" b="0" i="0" u="none" strike="noStrike" kern="1200" cap="none" spc="0" normalizeH="0" baseline="0" dirty="0">
            <a:ln/>
            <a:solidFill>
              <a:prstClr val="black"/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054695" y="1368347"/>
        <a:ext cx="1520574" cy="1030881"/>
      </dsp:txXfrm>
    </dsp:sp>
    <dsp:sp modelId="{F7903710-F9FF-40A6-A2AD-006782632F48}">
      <dsp:nvSpPr>
        <dsp:cNvPr id="0" name=""/>
        <dsp:cNvSpPr/>
      </dsp:nvSpPr>
      <dsp:spPr>
        <a:xfrm>
          <a:off x="3693891" y="1385052"/>
          <a:ext cx="2233590" cy="923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Түүхий эд 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Хагас </a:t>
          </a:r>
          <a:r>
            <a:rPr lang="mn-MN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боловсруулсан</a:t>
          </a:r>
          <a:r>
            <a:rPr lang="mn-MN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Бэлэн бүтээгдэхүүн</a:t>
          </a:r>
          <a:endParaRPr lang="en-US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93891" y="1385052"/>
        <a:ext cx="2233590" cy="923370"/>
      </dsp:txXfrm>
    </dsp:sp>
    <dsp:sp modelId="{E69925B3-BE47-45E1-AFC0-3E9E1A287B22}">
      <dsp:nvSpPr>
        <dsp:cNvPr id="0" name=""/>
        <dsp:cNvSpPr/>
      </dsp:nvSpPr>
      <dsp:spPr>
        <a:xfrm rot="5400000">
          <a:off x="3933624" y="3670657"/>
          <a:ext cx="969538" cy="11037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B3D3B-B95E-4DBC-8728-BF736067AAE7}">
      <dsp:nvSpPr>
        <dsp:cNvPr id="0" name=""/>
        <dsp:cNvSpPr/>
      </dsp:nvSpPr>
      <dsp:spPr>
        <a:xfrm>
          <a:off x="3676755" y="2595905"/>
          <a:ext cx="1632132" cy="1142439"/>
        </a:xfrm>
        <a:prstGeom prst="roundRect">
          <a:avLst>
            <a:gd name="adj" fmla="val 16670"/>
          </a:avLst>
        </a:prstGeom>
        <a:solidFill>
          <a:srgbClr val="C5F0FF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en-US" sz="2400" b="0" i="0" u="none" strike="noStrike" kern="1200" cap="none" spc="0" normalizeH="0" baseline="0" dirty="0">
              <a:ln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1228 </a:t>
          </a:r>
          <a:r>
            <a:rPr kumimoji="0" lang="mn-MN" sz="2400" b="0" i="0" u="none" strike="noStrike" kern="1200" cap="none" spc="0" normalizeH="0" baseline="0" dirty="0">
              <a:ln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ЗҮЙЛ</a:t>
          </a:r>
          <a:r>
            <a:rPr kumimoji="0" lang="en-US" sz="2400" b="0" i="0" u="none" strike="noStrike" kern="1200" cap="none" spc="0" normalizeH="0" baseline="0" dirty="0">
              <a:ln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endParaRPr kumimoji="0" lang="mn-MN" sz="2400" b="0" i="0" u="none" strike="noStrike" kern="1200" cap="none" spc="0" normalizeH="0" baseline="0" dirty="0">
            <a:ln/>
            <a:solidFill>
              <a:prstClr val="black"/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en-US" sz="1600" b="0" i="0" u="none" strike="noStrike" kern="1200" cap="none" spc="0" normalizeH="0" baseline="0" dirty="0">
              <a:ln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/4 </a:t>
          </a:r>
          <a:r>
            <a:rPr kumimoji="0" lang="mn-MN" sz="1600" b="0" i="0" u="none" strike="noStrike" kern="1200" cap="none" spc="0" normalizeH="0" baseline="0" dirty="0">
              <a:ln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орон/</a:t>
          </a:r>
          <a:endParaRPr kumimoji="0" lang="en-US" sz="2400" b="0" i="0" u="none" strike="noStrike" kern="1200" cap="none" spc="0" normalizeH="0" baseline="0" dirty="0">
            <a:ln/>
            <a:solidFill>
              <a:prstClr val="black"/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732534" y="2651684"/>
        <a:ext cx="1520574" cy="1030881"/>
      </dsp:txXfrm>
    </dsp:sp>
    <dsp:sp modelId="{FE76FD85-A71F-4BB0-9F9E-0D042C8FF984}">
      <dsp:nvSpPr>
        <dsp:cNvPr id="0" name=""/>
        <dsp:cNvSpPr/>
      </dsp:nvSpPr>
      <dsp:spPr>
        <a:xfrm>
          <a:off x="5322372" y="2674123"/>
          <a:ext cx="1986516" cy="923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1400" kern="1200" dirty="0">
              <a:latin typeface="Arial" panose="020B0604020202020204" pitchFamily="34" charset="0"/>
              <a:cs typeface="Arial" panose="020B0604020202020204" pitchFamily="34" charset="0"/>
            </a:rPr>
            <a:t>Гадаад худалдааны нийт эргэлт 100 сая ам.доллароос их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22372" y="2674123"/>
        <a:ext cx="1986516" cy="923370"/>
      </dsp:txXfrm>
    </dsp:sp>
    <dsp:sp modelId="{38C19ABD-1DBD-4487-B0C9-EF97C22E8E18}">
      <dsp:nvSpPr>
        <dsp:cNvPr id="0" name=""/>
        <dsp:cNvSpPr/>
      </dsp:nvSpPr>
      <dsp:spPr>
        <a:xfrm>
          <a:off x="5354594" y="3879241"/>
          <a:ext cx="1632132" cy="1142439"/>
        </a:xfrm>
        <a:prstGeom prst="roundRect">
          <a:avLst>
            <a:gd name="adj" fmla="val 16670"/>
          </a:avLst>
        </a:prstGeom>
        <a:solidFill>
          <a:srgbClr val="C5F0FF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en-US" sz="2400" b="0" i="0" u="none" strike="noStrike" kern="1200" cap="none" spc="0" normalizeH="0" baseline="0" dirty="0">
              <a:ln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5612  </a:t>
          </a:r>
          <a:r>
            <a:rPr kumimoji="0" lang="mn-MN" sz="2400" b="0" i="0" u="none" strike="noStrike" kern="1200" cap="none" spc="0" normalizeH="0" baseline="0" dirty="0">
              <a:ln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МӨР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en-US" sz="1600" b="0" i="0" u="none" strike="noStrike" kern="1200" cap="none" spc="0" normalizeH="0" baseline="0" dirty="0">
              <a:ln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/</a:t>
          </a:r>
          <a:r>
            <a:rPr kumimoji="0" lang="mn-MN" sz="1600" b="0" i="0" u="none" strike="noStrike" kern="1200" cap="none" spc="0" normalizeH="0" baseline="0" dirty="0">
              <a:ln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 орон/</a:t>
          </a:r>
          <a:endParaRPr kumimoji="0" lang="en-US" sz="2400" b="0" i="0" u="none" strike="noStrike" kern="1200" cap="none" spc="0" normalizeH="0" baseline="0" dirty="0">
            <a:ln/>
            <a:solidFill>
              <a:prstClr val="black"/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410373" y="3935020"/>
        <a:ext cx="1520574" cy="1030881"/>
      </dsp:txXfrm>
    </dsp:sp>
    <dsp:sp modelId="{05262ACB-FE59-41B8-A0E6-B7063B7FE280}">
      <dsp:nvSpPr>
        <dsp:cNvPr id="0" name=""/>
        <dsp:cNvSpPr/>
      </dsp:nvSpPr>
      <dsp:spPr>
        <a:xfrm>
          <a:off x="6965125" y="3996583"/>
          <a:ext cx="1872416" cy="923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1400" kern="1200" dirty="0">
              <a:latin typeface="Arial" panose="020B0604020202020204" pitchFamily="34" charset="0"/>
              <a:cs typeface="Arial" panose="020B0604020202020204" pitchFamily="34" charset="0"/>
            </a:rPr>
            <a:t>Гадаад худалдааны нийт эргэлт 50 сая ам.доллароос их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65125" y="3996583"/>
        <a:ext cx="1872416" cy="923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C06A9-9DEB-4C2C-B3D5-F40A5860A778}">
      <dsp:nvSpPr>
        <dsp:cNvPr id="0" name=""/>
        <dsp:cNvSpPr/>
      </dsp:nvSpPr>
      <dsp:spPr>
        <a:xfrm>
          <a:off x="0" y="0"/>
          <a:ext cx="7108436" cy="4603029"/>
        </a:xfrm>
        <a:prstGeom prst="roundRect">
          <a:avLst>
            <a:gd name="adj" fmla="val 8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3572462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sng" kern="1200" baseline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Мэдүүлэгч</a:t>
          </a:r>
          <a:r>
            <a:rPr lang="en-US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нь</a:t>
          </a:r>
          <a:r>
            <a:rPr lang="en-US" sz="1800" b="0" i="0" kern="1200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хилээр</a:t>
          </a:r>
          <a:r>
            <a:rPr lang="en-US" sz="1800" b="0" i="0" kern="1200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нэвтрүүлэх</a:t>
          </a:r>
          <a:r>
            <a:rPr lang="en-US" sz="1800" b="0" i="0" kern="1200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барааны</a:t>
          </a:r>
          <a:r>
            <a:rPr lang="en-US" sz="1800" b="0" i="0" kern="1200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ангиллын</a:t>
          </a:r>
          <a:r>
            <a:rPr lang="en-US" sz="1800" b="0" i="0" kern="1200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кодыг</a:t>
          </a:r>
          <a:r>
            <a:rPr lang="en-US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n-MN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БТКУС-ийн </a:t>
          </a:r>
          <a:r>
            <a:rPr lang="en-US" sz="1800" b="0" i="0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дагуу</a:t>
          </a:r>
          <a:r>
            <a:rPr lang="en-US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тодорхойлж</a:t>
          </a:r>
          <a:r>
            <a:rPr lang="en-US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n-MN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гаалийн байгууллагад </a:t>
          </a:r>
          <a:r>
            <a:rPr lang="en-US" sz="1800" b="0" i="0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мэдүүлнэ</a:t>
          </a:r>
          <a:r>
            <a:rPr lang="en-US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595" y="114595"/>
        <a:ext cx="6879246" cy="4373839"/>
      </dsp:txXfrm>
    </dsp:sp>
    <dsp:sp modelId="{A7F9E6A5-DBF4-4030-9C0E-B464C8060046}">
      <dsp:nvSpPr>
        <dsp:cNvPr id="0" name=""/>
        <dsp:cNvSpPr/>
      </dsp:nvSpPr>
      <dsp:spPr>
        <a:xfrm>
          <a:off x="162381" y="1077518"/>
          <a:ext cx="6753014" cy="3222120"/>
        </a:xfrm>
        <a:prstGeom prst="roundRect">
          <a:avLst>
            <a:gd name="adj" fmla="val 10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204604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Гаалийн</a:t>
          </a:r>
          <a:r>
            <a:rPr lang="en-US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байгууллага</a:t>
          </a:r>
          <a:r>
            <a:rPr lang="en-US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мэдүүлэгчийн</a:t>
          </a:r>
          <a:r>
            <a:rPr lang="en-US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тодорхойлсон</a:t>
          </a:r>
          <a:r>
            <a:rPr lang="en-US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барааны</a:t>
          </a:r>
          <a:r>
            <a:rPr lang="en-US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ангиллын</a:t>
          </a:r>
          <a:r>
            <a:rPr lang="en-US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кодыг</a:t>
          </a:r>
          <a:r>
            <a:rPr lang="en-US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гаалийн</a:t>
          </a:r>
          <a:r>
            <a:rPr lang="en-US" sz="1800" b="0" i="0" kern="1200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мэдүүлэг</a:t>
          </a:r>
          <a:r>
            <a:rPr lang="en-US" sz="1800" b="0" i="0" kern="1200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болон</a:t>
          </a:r>
          <a:r>
            <a:rPr lang="en-US" sz="1800" b="0" i="0" kern="1200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барааг</a:t>
          </a:r>
          <a:r>
            <a:rPr lang="en-US" sz="1800" b="0" i="0" kern="1200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шалгах</a:t>
          </a:r>
          <a:r>
            <a:rPr lang="en-US" sz="1800" b="0" i="0" kern="1200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үед</a:t>
          </a:r>
          <a:r>
            <a:rPr lang="en-US" sz="1800" b="0" i="0" kern="1200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хянаж</a:t>
          </a:r>
          <a:r>
            <a:rPr lang="en-US" sz="1800" b="0" i="0" kern="1200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шийдвэрлэнэ</a:t>
          </a:r>
          <a:r>
            <a:rPr lang="en-US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1472" y="1176609"/>
        <a:ext cx="6554832" cy="3023938"/>
      </dsp:txXfrm>
    </dsp:sp>
    <dsp:sp modelId="{3C9F851A-A1C0-4566-AA19-0C6394247444}">
      <dsp:nvSpPr>
        <dsp:cNvPr id="0" name=""/>
        <dsp:cNvSpPr/>
      </dsp:nvSpPr>
      <dsp:spPr>
        <a:xfrm>
          <a:off x="374998" y="2383595"/>
          <a:ext cx="6397592" cy="1841211"/>
        </a:xfrm>
        <a:prstGeom prst="roundRect">
          <a:avLst>
            <a:gd name="adj" fmla="val 10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128016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Барааны</a:t>
          </a:r>
          <a:r>
            <a:rPr lang="en-US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ангиллын</a:t>
          </a:r>
          <a:r>
            <a:rPr lang="en-US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талаар</a:t>
          </a:r>
          <a:r>
            <a:rPr lang="en-US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гаалийн</a:t>
          </a:r>
          <a:r>
            <a:rPr lang="en-US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байгууллагаас</a:t>
          </a:r>
          <a:r>
            <a:rPr lang="en-US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гаргасан</a:t>
          </a:r>
          <a:r>
            <a:rPr lang="en-US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шийдвэрийг</a:t>
          </a:r>
          <a:r>
            <a:rPr lang="en-US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мэдүүлэгч</a:t>
          </a:r>
          <a:r>
            <a:rPr lang="en-US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дагаж</a:t>
          </a:r>
          <a:r>
            <a:rPr lang="en-US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мөрдөх</a:t>
          </a:r>
          <a:r>
            <a:rPr lang="en-US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бөгөөд</a:t>
          </a:r>
          <a:r>
            <a:rPr lang="en-US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эс</a:t>
          </a:r>
          <a:r>
            <a:rPr lang="en-US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зөвшөөрвөл</a:t>
          </a:r>
          <a:r>
            <a:rPr lang="en-US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Гаалийн</a:t>
          </a:r>
          <a:r>
            <a:rPr lang="en-US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тухай</a:t>
          </a:r>
          <a:r>
            <a:rPr lang="en-US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хуулийн</a:t>
          </a:r>
          <a:r>
            <a:rPr lang="en-US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17 </a:t>
          </a:r>
          <a:r>
            <a:rPr lang="en-US" sz="1800" b="0" i="0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дугаар</a:t>
          </a:r>
          <a:r>
            <a:rPr lang="en-US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зүйлд</a:t>
          </a:r>
          <a:r>
            <a:rPr lang="en-US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заасны</a:t>
          </a:r>
          <a:r>
            <a:rPr lang="en-US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дагуу</a:t>
          </a:r>
          <a:r>
            <a:rPr lang="en-US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гомдол</a:t>
          </a:r>
          <a:r>
            <a:rPr lang="en-US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гаргах</a:t>
          </a:r>
          <a:r>
            <a:rPr lang="en-US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эрхтэй</a:t>
          </a:r>
          <a:r>
            <a:rPr lang="en-US" sz="1800" b="0" i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622" y="2440219"/>
        <a:ext cx="6284344" cy="1727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ADA0F-7562-43CD-9B3E-909A4C1B80FF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8E8BD-FE6F-4E54-BE2D-C7218460D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61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20EF7-5459-0548-1ACA-3A9BB20FE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C4AFE9-49E4-2F74-BD6E-A7B0621EFD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48C4D5-B399-65CC-6A36-6C66D397D9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E2C06-A0F4-D4DC-9C9B-B6CCB67443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408F9-70D3-4C88-A01E-5B2608EA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031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257D5-8DE6-B87E-F668-9D3E657A2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560B0C-5549-AC06-E8CA-510DF68289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54EABC-0C9E-02F5-9031-C6233441A5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56352-864F-4C35-9001-C631BCDCBC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408F9-70D3-4C88-A01E-5B2608EA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445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B2354-B0F0-17A6-AB51-DA7433327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8B1A97-CE0C-3035-5A10-E6D532FC0D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0D69D0-EDD3-99CE-E982-D7AE95398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D5905-A8A7-E0AB-9150-85D63F2325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408F9-70D3-4C88-A01E-5B2608EA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985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A78EF-E642-CDFF-EFB9-323EAB146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999B2C-A6B2-3B3E-D0B2-7DD28B7B8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938467-2FC5-7FCD-8E45-ABD11DB2E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42E56-AB1B-7413-CF24-A2902B37F6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408F9-70D3-4C88-A01E-5B2608EA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554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0408E-5A48-C8AA-1A75-C3EC2F489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18CCA1-9A26-E106-EA2D-592DCA1382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52D368-C4A8-8AB9-AE22-1406A6486A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A69EC-1FD9-A8D2-4931-9E7FEFB01C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408F9-70D3-4C88-A01E-5B2608EA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332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44242-123C-A45B-9DFC-EC3881590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88F439-B32F-2FD6-300C-2569D7907D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0409CC-C56F-0A8E-F978-3A1BD1DC41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D0F2C-B9BE-07C1-C0F3-B89856A2BE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408F9-70D3-4C88-A01E-5B2608EA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173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A78EF-E642-CDFF-EFB9-323EAB146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999B2C-A6B2-3B3E-D0B2-7DD28B7B8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938467-2FC5-7FCD-8E45-ABD11DB2E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42E56-AB1B-7413-CF24-A2902B37F6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408F9-70D3-4C88-A01E-5B2608EA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660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A78EF-E642-CDFF-EFB9-323EAB146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999B2C-A6B2-3B3E-D0B2-7DD28B7B8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938467-2FC5-7FCD-8E45-ABD11DB2E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42E56-AB1B-7413-CF24-A2902B37F6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408F9-70D3-4C88-A01E-5B2608EA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787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A78EF-E642-CDFF-EFB9-323EAB146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999B2C-A6B2-3B3E-D0B2-7DD28B7B8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938467-2FC5-7FCD-8E45-ABD11DB2E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42E56-AB1B-7413-CF24-A2902B37F6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408F9-70D3-4C88-A01E-5B2608EA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405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A78EF-E642-CDFF-EFB9-323EAB146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999B2C-A6B2-3B3E-D0B2-7DD28B7B8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938467-2FC5-7FCD-8E45-ABD11DB2E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42E56-AB1B-7413-CF24-A2902B37F6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408F9-70D3-4C88-A01E-5B2608EA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877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A78EF-E642-CDFF-EFB9-323EAB146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999B2C-A6B2-3B3E-D0B2-7DD28B7B8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938467-2FC5-7FCD-8E45-ABD11DB2E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42E56-AB1B-7413-CF24-A2902B37F6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408F9-70D3-4C88-A01E-5B2608EA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514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A78EF-E642-CDFF-EFB9-323EAB146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999B2C-A6B2-3B3E-D0B2-7DD28B7B8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938467-2FC5-7FCD-8E45-ABD11DB2E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42E56-AB1B-7413-CF24-A2902B37F6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408F9-70D3-4C88-A01E-5B2608EA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114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A78EF-E642-CDFF-EFB9-323EAB146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999B2C-A6B2-3B3E-D0B2-7DD28B7B8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938467-2FC5-7FCD-8E45-ABD11DB2E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42E56-AB1B-7413-CF24-A2902B37F6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408F9-70D3-4C88-A01E-5B2608EA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303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6923D-D684-E96A-E0D9-C70336B68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42881B-542F-BE6D-D072-3315FD6026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51DE33-EEE0-DB80-FE5A-4C654003FF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90D27-7BA7-EB88-8EC9-5F579C02E9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408F9-70D3-4C88-A01E-5B2608EA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416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EBAD0-761E-9D11-E4A2-1ED708BA9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206088-0B58-D816-423B-4ADD13F70E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35978B-44A8-A90A-9AA6-20D0D497FA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E9D99-F2F0-E96A-AE99-6050492462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408F9-70D3-4C88-A01E-5B2608EA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650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2978D-FB5C-37EA-1FBF-FEAFC3CDE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EA2979-868F-00FD-CE49-44DDF749B8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FA6445-57C0-C16F-AA44-070F08CCC3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7421D-2410-26AF-3B7F-FFB5BDFD9A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408F9-70D3-4C88-A01E-5B2608EA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713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6E3EA-D412-129C-4DA1-7E6D78934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8F5F0C-16CA-79CA-45D8-1F9BC32352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3E70BA-6A6A-CB00-8D1B-CDF4CE149F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A32D7-6A3C-FB4A-7F51-521330EABE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408F9-70D3-4C88-A01E-5B2608EA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323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A78EF-E642-CDFF-EFB9-323EAB146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999B2C-A6B2-3B3E-D0B2-7DD28B7B8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938467-2FC5-7FCD-8E45-ABD11DB2E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42E56-AB1B-7413-CF24-A2902B37F6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408F9-70D3-4C88-A01E-5B2608EA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21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42EB-6B24-46D1-8AC0-D589D193C11A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8C6F-AFBF-47C8-8B31-D4094B37F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1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42EB-6B24-46D1-8AC0-D589D193C11A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8C6F-AFBF-47C8-8B31-D4094B37F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2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42EB-6B24-46D1-8AC0-D589D193C11A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8C6F-AFBF-47C8-8B31-D4094B37F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57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CC27A-0D5B-2DDE-3D63-3FB3A6887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E2BE31-294E-ED0F-AA36-B0CD23E89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0AAA4-8C1C-C222-D2A1-57DA4FDF2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008B-218C-427B-B271-0F1AB221FBBC}" type="datetime1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93A0E-6043-1B2F-6FB4-F903B3DB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4BF0B-E1DA-D523-E175-A921FFAA5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FF86-BCCB-4858-86A3-2AE5DE2979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78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BD3AD-51C4-2745-14CF-7494BD1E6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22F2E-7A50-43F5-0D75-5CE88F5DF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E3ABB-E7AB-C195-B70D-56A286E95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2C94D-C6DD-4E88-AFB9-5AD1E88C4D76}" type="datetime1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35F06-1B38-BAFE-11A3-5867AC1D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936CC-230B-4FDD-707D-D7E267B4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FF86-BCCB-4858-86A3-2AE5DE2979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06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4479D-781E-C7AD-6F7F-81E683C8C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34A30-C9EF-53C1-52B0-09D36987B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62387-4D46-986C-A02A-3E9C5BE44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9A94-6637-41DF-AA2D-973E916E4D09}" type="datetime1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63280-07A3-34F6-3B13-7BF29B5AC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312D8-918F-DC51-0784-98FBE6251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FF86-BCCB-4858-86A3-2AE5DE2979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91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9D1D2-5B34-575C-CDB8-CFB178E96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E6D8A-4F7F-34A6-D865-BC4AEE6A2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55555-C902-AF1E-7F0A-D02366686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24C5F-8F39-0B72-C723-22ABD59B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75DD2-E2B1-47BE-A2A2-F50AAC742A40}" type="datetime1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3D6D55-4C20-CB3E-C171-4C6B68BBB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38EA3B-EBFD-A581-0C9D-10C1B88C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FF86-BCCB-4858-86A3-2AE5DE2979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86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5DF6A-3B32-10F0-5AC3-A1F79474A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D6D42-15F5-1760-1A0D-4242D4F89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3AB69-0BB4-8341-05FB-F0F5F7B80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BFA5B4-160F-F9C3-22A1-F1F540CE6D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F1FEFF-2629-325E-3BE8-0AE2897859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EEA271-28CB-DA2B-8A41-DD9D3B561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C422-102E-4807-B029-73D53840C796}" type="datetime1">
              <a:rPr lang="en-US" smtClean="0"/>
              <a:pPr/>
              <a:t>5/25/2026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455BC9-D785-DC1D-EB02-137E3930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1C44A3-A7A8-50C2-8AED-C9C7E2357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FF86-BCCB-4858-86A3-2AE5DE2979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2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582EE-D467-8A9A-9C36-FB381B7F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E6423-D3AD-8EF6-497B-6D82EBCA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9A3E-57C7-43C4-B046-74FAB61A3429}" type="datetime1">
              <a:rPr lang="en-US" smtClean="0"/>
              <a:pPr/>
              <a:t>5/25/2026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B3BD1-41C3-33B6-1DB0-1EA6E733C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A06B3-9B90-AFD3-120E-A18D28C6D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FF86-BCCB-4858-86A3-2AE5DE2979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59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6BED19-2728-CBFB-2D2C-B178A6126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2AC4-6FE4-473D-BF3F-0499FBB9EA9A}" type="datetime1">
              <a:rPr lang="en-US" smtClean="0"/>
              <a:pPr/>
              <a:t>5/25/2026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CE4B8A-D5AC-D811-7DBE-DCC863F2E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971C3-7228-428F-9D15-817957B6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FF86-BCCB-4858-86A3-2AE5DE2979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26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3A9B8-3FA2-EF86-8CBE-53D6224C3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343F0-DBE8-E7F7-F958-EC0EF4209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0EE86-13B1-2FCF-3F52-40396E4DD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2F988-6665-3A25-C10B-98C33A9D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FAE7-B676-4735-A776-752EA1E5CD8A}" type="datetime1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4EB66F-E55B-FBD6-9564-0E0C9E30F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896FC-C6B7-CBEB-CCA3-74913524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FF86-BCCB-4858-86A3-2AE5DE2979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7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42EB-6B24-46D1-8AC0-D589D193C11A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8C6F-AFBF-47C8-8B31-D4094B37F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93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EC6B-4962-48F8-E1C9-7214C0E12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A4920-4EF4-55C0-BF0A-D522F0F208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E2E56-142E-3647-04E4-6E9C9D6C7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2C3D7-27CE-8CF4-A03F-5A5108D2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D123-08DA-4903-8E70-48DC65A487C2}" type="datetime1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64A0B-51C9-A0A3-747B-811740A61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CD9896-D83E-C2F7-230D-2FD1C103A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FF86-BCCB-4858-86A3-2AE5DE2979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70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98F0-B009-E341-76CF-8C83CE07B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DBD14E-FCF6-F7E8-BDAA-BB00B5CF3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781BD-B392-DAE4-764E-C3BBEF850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5049-0EA6-4526-96B6-9A8154177B33}" type="datetime1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508F9-FB09-FC33-3B20-94E0D4B28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A68CB-53D9-A933-1784-7ACC540C5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FF86-BCCB-4858-86A3-2AE5DE2979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03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9109A8-3BBE-328D-8309-C18A384BB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F64AB-F702-8E1A-EBE4-832F88482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0C012-1E0F-E199-96E5-CF239F8F8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72F7-55BC-43A3-A434-3DF39B6A7CFF}" type="datetime1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4688B-B5C8-1D89-C601-BEED22312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B8298-DAFC-766C-9F5B-DC4A03A0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FF86-BCCB-4858-86A3-2AE5DE2979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05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CC27A-0D5B-2DDE-3D63-3FB3A6887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E2BE31-294E-ED0F-AA36-B0CD23E89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0AAA4-8C1C-C222-D2A1-57DA4FDF2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F52-854E-42E8-BBA6-16C69D0436A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93A0E-6043-1B2F-6FB4-F903B3DB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4BF0B-E1DA-D523-E175-A921FFAA5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65B4-5BFC-4BF8-B375-374EF87F2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40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BD3AD-51C4-2745-14CF-7494BD1E6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22F2E-7A50-43F5-0D75-5CE88F5DF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E3ABB-E7AB-C195-B70D-56A286E95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F52-854E-42E8-BBA6-16C69D0436A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35F06-1B38-BAFE-11A3-5867AC1D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936CC-230B-4FDD-707D-D7E267B4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65B4-5BFC-4BF8-B375-374EF87F2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00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4479D-781E-C7AD-6F7F-81E683C8C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34A30-C9EF-53C1-52B0-09D36987B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62387-4D46-986C-A02A-3E9C5BE44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F52-854E-42E8-BBA6-16C69D0436A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63280-07A3-34F6-3B13-7BF29B5AC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312D8-918F-DC51-0784-98FBE6251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65B4-5BFC-4BF8-B375-374EF87F2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28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9D1D2-5B34-575C-CDB8-CFB178E96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E6D8A-4F7F-34A6-D865-BC4AEE6A2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55555-C902-AF1E-7F0A-D02366686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24C5F-8F39-0B72-C723-22ABD59B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F52-854E-42E8-BBA6-16C69D0436A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3D6D55-4C20-CB3E-C171-4C6B68BBB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38EA3B-EBFD-A581-0C9D-10C1B88C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65B4-5BFC-4BF8-B375-374EF87F2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16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5DF6A-3B32-10F0-5AC3-A1F79474A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D6D42-15F5-1760-1A0D-4242D4F89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3AB69-0BB4-8341-05FB-F0F5F7B80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BFA5B4-160F-F9C3-22A1-F1F540CE6D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F1FEFF-2629-325E-3BE8-0AE2897859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EEA271-28CB-DA2B-8A41-DD9D3B561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F52-854E-42E8-BBA6-16C69D0436A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455BC9-D785-DC1D-EB02-137E3930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1C44A3-A7A8-50C2-8AED-C9C7E2357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65B4-5BFC-4BF8-B375-374EF87F2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11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582EE-D467-8A9A-9C36-FB381B7F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E6423-D3AD-8EF6-497B-6D82EBCA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F52-854E-42E8-BBA6-16C69D0436A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B3BD1-41C3-33B6-1DB0-1EA6E733C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A06B3-9B90-AFD3-120E-A18D28C6D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65B4-5BFC-4BF8-B375-374EF87F2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33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6BED19-2728-CBFB-2D2C-B178A6126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F52-854E-42E8-BBA6-16C69D0436A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CE4B8A-D5AC-D811-7DBE-DCC863F2E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971C3-7228-428F-9D15-817957B6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65B4-5BFC-4BF8-B375-374EF87F2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1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42EB-6B24-46D1-8AC0-D589D193C11A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8C6F-AFBF-47C8-8B31-D4094B37F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1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3A9B8-3FA2-EF86-8CBE-53D6224C3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343F0-DBE8-E7F7-F958-EC0EF4209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0EE86-13B1-2FCF-3F52-40396E4DD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2F988-6665-3A25-C10B-98C33A9D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F52-854E-42E8-BBA6-16C69D0436A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4EB66F-E55B-FBD6-9564-0E0C9E30F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896FC-C6B7-CBEB-CCA3-74913524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65B4-5BFC-4BF8-B375-374EF87F2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82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EC6B-4962-48F8-E1C9-7214C0E12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A4920-4EF4-55C0-BF0A-D522F0F208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E2E56-142E-3647-04E4-6E9C9D6C7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2C3D7-27CE-8CF4-A03F-5A5108D2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F52-854E-42E8-BBA6-16C69D0436A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64A0B-51C9-A0A3-747B-811740A61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CD9896-D83E-C2F7-230D-2FD1C103A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65B4-5BFC-4BF8-B375-374EF87F2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4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98F0-B009-E341-76CF-8C83CE07B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DBD14E-FCF6-F7E8-BDAA-BB00B5CF3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781BD-B392-DAE4-764E-C3BBEF850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F52-854E-42E8-BBA6-16C69D0436A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508F9-FB09-FC33-3B20-94E0D4B28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A68CB-53D9-A933-1784-7ACC540C5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65B4-5BFC-4BF8-B375-374EF87F2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38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9109A8-3BBE-328D-8309-C18A384BB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F64AB-F702-8E1A-EBE4-832F88482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0C012-1E0F-E199-96E5-CF239F8F8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F52-854E-42E8-BBA6-16C69D0436A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4688B-B5C8-1D89-C601-BEED22312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B8298-DAFC-766C-9F5B-DC4A03A0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65B4-5BFC-4BF8-B375-374EF87F2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2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42EB-6B24-46D1-8AC0-D589D193C11A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8C6F-AFBF-47C8-8B31-D4094B37F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4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42EB-6B24-46D1-8AC0-D589D193C11A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8C6F-AFBF-47C8-8B31-D4094B37F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8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42EB-6B24-46D1-8AC0-D589D193C11A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8C6F-AFBF-47C8-8B31-D4094B37F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3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42EB-6B24-46D1-8AC0-D589D193C11A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8C6F-AFBF-47C8-8B31-D4094B37F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2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42EB-6B24-46D1-8AC0-D589D193C11A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8C6F-AFBF-47C8-8B31-D4094B37F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9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42EB-6B24-46D1-8AC0-D589D193C11A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8C6F-AFBF-47C8-8B31-D4094B37F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86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542EB-6B24-46D1-8AC0-D589D193C11A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A8C6F-AFBF-47C8-8B31-D4094B37F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0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CE8A17-3F5E-6E34-2BC6-3EB09C67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56228-C3C1-0569-6790-049F2EDA7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03C1C-94C9-0892-23B7-70B61989B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65E0C-C993-4275-A96D-A1808989B559}" type="datetime1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E8442-008C-C711-0512-56E256211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EDE95-2C64-182E-5E6E-2B1C70AB9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EFF86-BCCB-4858-86A3-2AE5DE2979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4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CE8A17-3F5E-6E34-2BC6-3EB09C67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56228-C3C1-0569-6790-049F2EDA7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03C1C-94C9-0892-23B7-70B61989B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AF52-854E-42E8-BBA6-16C69D0436A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E8442-008C-C711-0512-56E256211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EDE95-2C64-182E-5E6E-2B1C70AB9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A65B4-5BFC-4BF8-B375-374EF87F2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2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wcotradetools.org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wmf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wmf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7.tmp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jpe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5530EF-E0D8-9775-0A4F-8F39D7947162}"/>
              </a:ext>
            </a:extLst>
          </p:cNvPr>
          <p:cNvSpPr/>
          <p:nvPr/>
        </p:nvSpPr>
        <p:spPr>
          <a:xfrm>
            <a:off x="391" y="2"/>
            <a:ext cx="12192000" cy="6857998"/>
          </a:xfrm>
          <a:prstGeom prst="rect">
            <a:avLst/>
          </a:prstGeom>
          <a:solidFill>
            <a:srgbClr val="002A5C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mn-MN" sz="2800" b="1" dirty="0">
                <a:solidFill>
                  <a:prstClr val="white"/>
                </a:solidFill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ЧӨЛӨӨТ ХУДАЛДААНЫ ХЭЛЭЛЦЭЭРИЙГ ХЭРЭГЖҮҮЛЭХЭД </a:t>
            </a:r>
            <a:endParaRPr lang="en-GB" sz="2800" b="1" dirty="0">
              <a:solidFill>
                <a:prstClr val="white"/>
              </a:solidFill>
              <a:latin typeface="Arial" panose="020B0604020202020204" pitchFamily="34" charset="0"/>
              <a:ea typeface="Roboto Condensed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mn-MN" sz="2800" b="1" dirty="0">
                <a:solidFill>
                  <a:prstClr val="white"/>
                </a:solidFill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БАРААНЫ АНГИЛАЛ (БТКУС)-ЫН АЧ ХОЛБОГДОЛ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46622F-255A-1AA7-38B9-E0E2C5B5936A}"/>
              </a:ext>
            </a:extLst>
          </p:cNvPr>
          <p:cNvSpPr txBox="1"/>
          <p:nvPr/>
        </p:nvSpPr>
        <p:spPr>
          <a:xfrm>
            <a:off x="5209541" y="1445699"/>
            <a:ext cx="24892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mn-M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ЗАСГИЙН ГАЗРЫН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mn-M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ХЭРЭГЖҮҮЛЭГЧ АГЕНТЛАГ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mn-MN" sz="1000" dirty="0">
                <a:solidFill>
                  <a:prstClr val="whit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ГААЛИЙН ЕРӨНХИЙ ГАЗАР </a:t>
            </a:r>
            <a:r>
              <a:rPr kumimoji="0" lang="mn-M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DE6CC8-1428-BA3E-FBE9-0C2E2818198F}"/>
              </a:ext>
            </a:extLst>
          </p:cNvPr>
          <p:cNvCxnSpPr>
            <a:cxnSpLocks/>
          </p:cNvCxnSpPr>
          <p:nvPr/>
        </p:nvCxnSpPr>
        <p:spPr>
          <a:xfrm>
            <a:off x="-1055" y="6857999"/>
            <a:ext cx="12193055" cy="1"/>
          </a:xfrm>
          <a:prstGeom prst="line">
            <a:avLst/>
          </a:prstGeom>
          <a:ln>
            <a:solidFill>
              <a:srgbClr val="0049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45530EF-E0D8-9775-0A4F-8F39D7947162}"/>
              </a:ext>
            </a:extLst>
          </p:cNvPr>
          <p:cNvSpPr/>
          <p:nvPr/>
        </p:nvSpPr>
        <p:spPr>
          <a:xfrm>
            <a:off x="0" y="6746788"/>
            <a:ext cx="12192000" cy="111211"/>
          </a:xfrm>
          <a:prstGeom prst="rect">
            <a:avLst/>
          </a:prstGeom>
          <a:solidFill>
            <a:srgbClr val="00224A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ITC\Downloads\Dargad\line-1-150x1.jpg"/>
          <p:cNvPicPr>
            <a:picLocks noChangeArrowheads="1"/>
          </p:cNvPicPr>
          <p:nvPr/>
        </p:nvPicPr>
        <p:blipFill>
          <a:blip r:embed="rId2"/>
          <a:srcRect l="-380000" r="-380000"/>
          <a:stretch>
            <a:fillRect/>
          </a:stretch>
        </p:blipFill>
        <p:spPr bwMode="auto">
          <a:xfrm>
            <a:off x="5478385" y="254734"/>
            <a:ext cx="129935" cy="1137186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46622F-255A-1AA7-38B9-E0E2C5B5936A}"/>
              </a:ext>
            </a:extLst>
          </p:cNvPr>
          <p:cNvSpPr txBox="1"/>
          <p:nvPr/>
        </p:nvSpPr>
        <p:spPr>
          <a:xfrm>
            <a:off x="3827180" y="5998685"/>
            <a:ext cx="4164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УЛААНБААТАР ХОТ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2026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659D8B-F6BB-732A-C0B3-93EC93451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84" y="289584"/>
            <a:ext cx="1058189" cy="10488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44B9959-F793-2251-5DA5-4ED2FEDF40DC}"/>
              </a:ext>
            </a:extLst>
          </p:cNvPr>
          <p:cNvSpPr txBox="1"/>
          <p:nvPr/>
        </p:nvSpPr>
        <p:spPr>
          <a:xfrm>
            <a:off x="5082676" y="4308416"/>
            <a:ext cx="60263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mn-MN" sz="1400" dirty="0">
                <a:solidFill>
                  <a:prstClr val="whit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ГААЛИЙН ЕРӨНХИЙ ГАЗРЫН </a:t>
            </a:r>
            <a:endParaRPr lang="en-US" sz="1400" dirty="0">
              <a:solidFill>
                <a:prstClr val="white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mn-MN" sz="1400" dirty="0">
                <a:solidFill>
                  <a:prstClr val="whit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БАРААНЫ АНГИЛЛЫН ХЭЛТСИЙН ДАРГА </a:t>
            </a:r>
          </a:p>
          <a:p>
            <a:pPr algn="r">
              <a:defRPr/>
            </a:pPr>
            <a:r>
              <a:rPr lang="mn-MN" sz="1400" dirty="0">
                <a:solidFill>
                  <a:prstClr val="whit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Ч.ЧИМГЭРЭЛ </a:t>
            </a:r>
            <a:endParaRPr lang="en-US" sz="1400" dirty="0">
              <a:solidFill>
                <a:prstClr val="white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C58DAC-9181-C273-AABA-019F985C0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438" y="289584"/>
            <a:ext cx="1531383" cy="97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41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CE816-68AB-25C0-7942-EF2DE0B5D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1D5BD3-B8FB-501D-3EE9-DF212B1A4C3C}"/>
              </a:ext>
            </a:extLst>
          </p:cNvPr>
          <p:cNvSpPr/>
          <p:nvPr/>
        </p:nvSpPr>
        <p:spPr>
          <a:xfrm>
            <a:off x="-1055" y="-19352"/>
            <a:ext cx="12192000" cy="638175"/>
          </a:xfrm>
          <a:prstGeom prst="rect">
            <a:avLst/>
          </a:prstGeom>
          <a:solidFill>
            <a:srgbClr val="002654"/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A27C3A-B9CA-DA45-1F87-1D27CA8F1C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6" y="93025"/>
            <a:ext cx="457483" cy="4658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E598E1-882B-AE55-E229-B6DE2AB8D548}"/>
              </a:ext>
            </a:extLst>
          </p:cNvPr>
          <p:cNvSpPr txBox="1"/>
          <p:nvPr/>
        </p:nvSpPr>
        <p:spPr>
          <a:xfrm>
            <a:off x="597529" y="76085"/>
            <a:ext cx="38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Засгийн газрын хэрэгжүүлэгч агентлаг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Гаалийн ерөнхий газар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D14143-F8A3-736E-D065-579A8EBF6B38}"/>
              </a:ext>
            </a:extLst>
          </p:cNvPr>
          <p:cNvCxnSpPr>
            <a:cxnSpLocks/>
          </p:cNvCxnSpPr>
          <p:nvPr/>
        </p:nvCxnSpPr>
        <p:spPr>
          <a:xfrm>
            <a:off x="-1055" y="6857999"/>
            <a:ext cx="12193055" cy="1"/>
          </a:xfrm>
          <a:prstGeom prst="line">
            <a:avLst/>
          </a:prstGeom>
          <a:ln>
            <a:solidFill>
              <a:srgbClr val="0049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3" descr="D:\xampp\htdocs\gzhorood\wp-content\uploads\2021\12\line-1-150x1.jpg">
            <a:extLst>
              <a:ext uri="{FF2B5EF4-FFF2-40B4-BE49-F238E27FC236}">
                <a16:creationId xmlns:a16="http://schemas.microsoft.com/office/drawing/2014/main" id="{268C645B-9DB5-BC72-3E0B-912860D48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00520"/>
            <a:ext cx="12192000" cy="81280"/>
          </a:xfrm>
          <a:prstGeom prst="rect">
            <a:avLst/>
          </a:prstGeom>
          <a:noFill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A380013-CD6A-9F17-D99B-F648E21B496A}"/>
              </a:ext>
            </a:extLst>
          </p:cNvPr>
          <p:cNvSpPr/>
          <p:nvPr/>
        </p:nvSpPr>
        <p:spPr>
          <a:xfrm>
            <a:off x="0" y="6746788"/>
            <a:ext cx="12192000" cy="111211"/>
          </a:xfrm>
          <a:prstGeom prst="rect">
            <a:avLst/>
          </a:prstGeom>
          <a:solidFill>
            <a:srgbClr val="00224A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489192F0-4B0F-B088-9E14-9A1C276DB581}"/>
              </a:ext>
            </a:extLst>
          </p:cNvPr>
          <p:cNvSpPr txBox="1"/>
          <p:nvPr/>
        </p:nvSpPr>
        <p:spPr>
          <a:xfrm>
            <a:off x="5461005" y="148217"/>
            <a:ext cx="6523638" cy="33855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mn-MN" dirty="0"/>
              <a:t>ДЭЛХИЙН ГААЛИЙН БАЙГУУЛЛАГЫН ХЭРЭГЛЭГДЭХҮҮН</a:t>
            </a:r>
            <a:endParaRPr lang="en-US" dirty="0"/>
          </a:p>
        </p:txBody>
      </p:sp>
      <p:grpSp>
        <p:nvGrpSpPr>
          <p:cNvPr id="143" name="object 3"/>
          <p:cNvGrpSpPr/>
          <p:nvPr/>
        </p:nvGrpSpPr>
        <p:grpSpPr>
          <a:xfrm>
            <a:off x="-1055" y="610327"/>
            <a:ext cx="12192000" cy="53975"/>
            <a:chOff x="0" y="579121"/>
            <a:chExt cx="12192000" cy="53975"/>
          </a:xfrm>
        </p:grpSpPr>
        <p:sp>
          <p:nvSpPr>
            <p:cNvPr id="144" name="object 4"/>
            <p:cNvSpPr/>
            <p:nvPr/>
          </p:nvSpPr>
          <p:spPr>
            <a:xfrm>
              <a:off x="0" y="587376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20">
                  <a:moveTo>
                    <a:pt x="121920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12192000" y="4571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5BA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object 5"/>
            <p:cNvSpPr/>
            <p:nvPr/>
          </p:nvSpPr>
          <p:spPr>
            <a:xfrm>
              <a:off x="4209288" y="579121"/>
              <a:ext cx="3619500" cy="45720"/>
            </a:xfrm>
            <a:custGeom>
              <a:avLst/>
              <a:gdLst/>
              <a:ahLst/>
              <a:cxnLst/>
              <a:rect l="l" t="t" r="r" b="b"/>
              <a:pathLst>
                <a:path w="3619500" h="45720">
                  <a:moveTo>
                    <a:pt x="36195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3619500" y="45718"/>
                  </a:lnTo>
                  <a:lnTo>
                    <a:pt x="3619500" y="0"/>
                  </a:lnTo>
                  <a:close/>
                </a:path>
              </a:pathLst>
            </a:custGeom>
            <a:solidFill>
              <a:srgbClr val="DA1F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B85AFF0-4472-4AC9-9D02-17454F6B2A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" b="1"/>
          <a:stretch/>
        </p:blipFill>
        <p:spPr>
          <a:xfrm>
            <a:off x="190286" y="1651162"/>
            <a:ext cx="7098008" cy="47891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988FE23-6D45-4C3E-A5C8-2236F2B5979F}"/>
              </a:ext>
            </a:extLst>
          </p:cNvPr>
          <p:cNvSpPr txBox="1"/>
          <p:nvPr/>
        </p:nvSpPr>
        <p:spPr>
          <a:xfrm>
            <a:off x="7494596" y="1813012"/>
            <a:ext cx="46963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УС-ийн Жагсаалт /Хэсэг, бүлэг, мөрийн тайлбар, тоон код/:</a:t>
            </a:r>
          </a:p>
          <a:p>
            <a:pPr lvl="3"/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</a:p>
          <a:p>
            <a:pPr lvl="3"/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</a:p>
          <a:p>
            <a:pPr lvl="3"/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  <a:p>
            <a:pPr lvl="3"/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pPr lvl="3"/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endParaRPr lang="mn-M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УСХ-ны ангиллын зөвлөмж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mn-M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Үсгийн дарааллаарх индекс</a:t>
            </a:r>
          </a:p>
          <a:p>
            <a:endParaRPr lang="mn-M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8787" y="775513"/>
            <a:ext cx="428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002060"/>
                </a:solidFill>
                <a:latin typeface="Montserrat"/>
                <a:hlinkClick r:id="rId6"/>
              </a:rPr>
              <a:t>https://www.wcotradetools.org/</a:t>
            </a:r>
            <a:r>
              <a:rPr lang="en-GB" b="1" u="sng" dirty="0">
                <a:solidFill>
                  <a:srgbClr val="002060"/>
                </a:solidFill>
                <a:latin typeface="Montserrat"/>
              </a:rPr>
              <a:t>, </a:t>
            </a:r>
          </a:p>
          <a:p>
            <a:r>
              <a:rPr lang="en-GB" b="1" u="sng" dirty="0">
                <a:solidFill>
                  <a:schemeClr val="accent1"/>
                </a:solidFill>
                <a:latin typeface="Montserrat"/>
              </a:rPr>
              <a:t>https://www.wcoomd.org/</a:t>
            </a:r>
            <a:endParaRPr lang="en-US" b="1" dirty="0">
              <a:solidFill>
                <a:schemeClr val="accent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15448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B7DFE-A938-75F8-C6BC-34C5CDC2A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0635A9-965A-96ED-92BF-9BC77B93DBA9}"/>
              </a:ext>
            </a:extLst>
          </p:cNvPr>
          <p:cNvSpPr/>
          <p:nvPr/>
        </p:nvSpPr>
        <p:spPr>
          <a:xfrm>
            <a:off x="-1055" y="-19352"/>
            <a:ext cx="12192000" cy="638175"/>
          </a:xfrm>
          <a:prstGeom prst="rect">
            <a:avLst/>
          </a:prstGeom>
          <a:solidFill>
            <a:srgbClr val="002654"/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77916E-2E4B-588C-ACF3-60C2BEDC27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6" y="93025"/>
            <a:ext cx="457483" cy="4658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4E6DEA-ABFB-40C4-0FEA-B23E9D057081}"/>
              </a:ext>
            </a:extLst>
          </p:cNvPr>
          <p:cNvSpPr txBox="1"/>
          <p:nvPr/>
        </p:nvSpPr>
        <p:spPr>
          <a:xfrm>
            <a:off x="597529" y="76085"/>
            <a:ext cx="38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Засгийн газрын хэрэгжүүлэгч агентлаг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Гаалийн ерөнхий газар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8260FA0-75F5-7524-A3BE-92C856B5A111}"/>
              </a:ext>
            </a:extLst>
          </p:cNvPr>
          <p:cNvCxnSpPr>
            <a:cxnSpLocks/>
          </p:cNvCxnSpPr>
          <p:nvPr/>
        </p:nvCxnSpPr>
        <p:spPr>
          <a:xfrm>
            <a:off x="-1055" y="6857999"/>
            <a:ext cx="12193055" cy="1"/>
          </a:xfrm>
          <a:prstGeom prst="line">
            <a:avLst/>
          </a:prstGeom>
          <a:ln>
            <a:solidFill>
              <a:srgbClr val="0049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3" descr="D:\xampp\htdocs\gzhorood\wp-content\uploads\2021\12\line-1-150x1.jpg">
            <a:extLst>
              <a:ext uri="{FF2B5EF4-FFF2-40B4-BE49-F238E27FC236}">
                <a16:creationId xmlns:a16="http://schemas.microsoft.com/office/drawing/2014/main" id="{6D5D4C14-EA7C-3FE8-BC3F-0E866CBA3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00520"/>
            <a:ext cx="12192000" cy="81280"/>
          </a:xfrm>
          <a:prstGeom prst="rect">
            <a:avLst/>
          </a:prstGeom>
          <a:noFill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E45252C-7A79-FFEF-5D92-28C242C9F82D}"/>
              </a:ext>
            </a:extLst>
          </p:cNvPr>
          <p:cNvSpPr/>
          <p:nvPr/>
        </p:nvSpPr>
        <p:spPr>
          <a:xfrm>
            <a:off x="0" y="6746788"/>
            <a:ext cx="12192000" cy="111211"/>
          </a:xfrm>
          <a:prstGeom prst="rect">
            <a:avLst/>
          </a:prstGeom>
          <a:solidFill>
            <a:srgbClr val="00224A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43" name="object 3">
            <a:extLst>
              <a:ext uri="{FF2B5EF4-FFF2-40B4-BE49-F238E27FC236}">
                <a16:creationId xmlns:a16="http://schemas.microsoft.com/office/drawing/2014/main" id="{C8EFB22A-4539-A309-F649-46FD692F285C}"/>
              </a:ext>
            </a:extLst>
          </p:cNvPr>
          <p:cNvGrpSpPr/>
          <p:nvPr/>
        </p:nvGrpSpPr>
        <p:grpSpPr>
          <a:xfrm>
            <a:off x="-1055" y="610327"/>
            <a:ext cx="12192000" cy="53975"/>
            <a:chOff x="0" y="579121"/>
            <a:chExt cx="12192000" cy="53975"/>
          </a:xfrm>
        </p:grpSpPr>
        <p:sp>
          <p:nvSpPr>
            <p:cNvPr id="144" name="object 4">
              <a:extLst>
                <a:ext uri="{FF2B5EF4-FFF2-40B4-BE49-F238E27FC236}">
                  <a16:creationId xmlns:a16="http://schemas.microsoft.com/office/drawing/2014/main" id="{3031789C-E976-FA64-819C-AFF6023C8491}"/>
                </a:ext>
              </a:extLst>
            </p:cNvPr>
            <p:cNvSpPr/>
            <p:nvPr/>
          </p:nvSpPr>
          <p:spPr>
            <a:xfrm>
              <a:off x="0" y="587376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20">
                  <a:moveTo>
                    <a:pt x="121920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12192000" y="4571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5BA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object 5">
              <a:extLst>
                <a:ext uri="{FF2B5EF4-FFF2-40B4-BE49-F238E27FC236}">
                  <a16:creationId xmlns:a16="http://schemas.microsoft.com/office/drawing/2014/main" id="{C9F32B1B-3287-6194-A57E-28362BBF8D4D}"/>
                </a:ext>
              </a:extLst>
            </p:cNvPr>
            <p:cNvSpPr/>
            <p:nvPr/>
          </p:nvSpPr>
          <p:spPr>
            <a:xfrm>
              <a:off x="4209288" y="579121"/>
              <a:ext cx="3619500" cy="45720"/>
            </a:xfrm>
            <a:custGeom>
              <a:avLst/>
              <a:gdLst/>
              <a:ahLst/>
              <a:cxnLst/>
              <a:rect l="l" t="t" r="r" b="b"/>
              <a:pathLst>
                <a:path w="3619500" h="45720">
                  <a:moveTo>
                    <a:pt x="36195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3619500" y="45718"/>
                  </a:lnTo>
                  <a:lnTo>
                    <a:pt x="3619500" y="0"/>
                  </a:lnTo>
                  <a:close/>
                </a:path>
              </a:pathLst>
            </a:custGeom>
            <a:solidFill>
              <a:srgbClr val="DA1F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4BE77F5-376F-71DE-5FA4-CEF4B98019DD}"/>
              </a:ext>
            </a:extLst>
          </p:cNvPr>
          <p:cNvSpPr/>
          <p:nvPr/>
        </p:nvSpPr>
        <p:spPr>
          <a:xfrm>
            <a:off x="4330618" y="122083"/>
            <a:ext cx="7751928" cy="338554"/>
          </a:xfrm>
          <a:prstGeom prst="rect">
            <a:avLst/>
          </a:prstGeom>
          <a:solidFill>
            <a:srgbClr val="BE5108"/>
          </a:solidFill>
        </p:spPr>
        <p:txBody>
          <a:bodyPr wrap="square">
            <a:spAutoFit/>
          </a:bodyPr>
          <a:lstStyle/>
          <a:p>
            <a:pPr algn="ctr"/>
            <a:r>
              <a:rPr lang="mn-MN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ЕАЭЗХ-НЫ ТҮР ХЭЛЭЛЦЭЭР </a:t>
            </a:r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 ХӨНГӨЛӨЛТИЙГ ХЭРЭГЖҮҮЛЭХЭД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9F6C2C-1DA9-CEB9-D577-175D4EC8F63F}"/>
              </a:ext>
            </a:extLst>
          </p:cNvPr>
          <p:cNvSpPr txBox="1"/>
          <p:nvPr/>
        </p:nvSpPr>
        <p:spPr>
          <a:xfrm>
            <a:off x="181015" y="951707"/>
            <a:ext cx="6067385" cy="178510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mn-MN" sz="2000" dirty="0"/>
              <a:t>Монгол улсаас ЕАЭЗХ-нд хөнгөлөлттэй тарифаар экспортлох 367 барааны жагсаалт </a:t>
            </a:r>
            <a:r>
              <a:rPr lang="mn-MN" sz="2000" dirty="0">
                <a:solidFill>
                  <a:srgbClr val="FF0000"/>
                </a:solidFill>
              </a:rPr>
              <a:t>БТКУС-ийн 2022 оны </a:t>
            </a:r>
            <a:r>
              <a:rPr lang="mn-MN" sz="2000" dirty="0"/>
              <a:t>хувилбарыг үндэслэн хийгдсэн.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mn-MN" sz="2000" dirty="0"/>
              <a:t>Кодыг </a:t>
            </a:r>
            <a:r>
              <a:rPr lang="mn-MN" sz="2000" dirty="0">
                <a:solidFill>
                  <a:srgbClr val="00B0F0"/>
                </a:solidFill>
              </a:rPr>
              <a:t>6 оронгийн </a:t>
            </a:r>
            <a:r>
              <a:rPr lang="mn-MN" sz="2000" dirty="0"/>
              <a:t>түвшинд заасан.</a:t>
            </a:r>
          </a:p>
        </p:txBody>
      </p:sp>
      <p:sp>
        <p:nvSpPr>
          <p:cNvPr id="2" name="AutoShape 2" descr="Image of Uzbekistan's EAEU Entry May Boost Central Asian Integration ...">
            <a:extLst>
              <a:ext uri="{FF2B5EF4-FFF2-40B4-BE49-F238E27FC236}">
                <a16:creationId xmlns:a16="http://schemas.microsoft.com/office/drawing/2014/main" id="{C25B19FA-A33A-3CD7-5161-A19B537C09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6073D0-0973-D8D3-3D6A-58ECD1E12126}"/>
              </a:ext>
            </a:extLst>
          </p:cNvPr>
          <p:cNvSpPr txBox="1"/>
          <p:nvPr/>
        </p:nvSpPr>
        <p:spPr>
          <a:xfrm>
            <a:off x="181015" y="2848022"/>
            <a:ext cx="6264576" cy="29238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4 </a:t>
            </a:r>
            <a:r>
              <a:rPr lang="mn-MN" sz="2000" dirty="0"/>
              <a:t>төрлийн тарифын хөнгөлөлт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mn-MN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Тарифын хувьд квоттой бараа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mn-MN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Нэн тааламжтай тарифыг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mn-MN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тэглэх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mn-MN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Нэн тааламжтай тарифыг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</a:t>
            </a:r>
            <a:r>
              <a:rPr lang="mn-Mong-MN" sz="2200" dirty="0">
                <a:solidFill>
                  <a:srgbClr val="002060"/>
                </a:solidFill>
                <a:latin typeface="Arial" panose="020B0604020202020204" pitchFamily="34" charset="0"/>
              </a:rPr>
              <a:t>%-иар буулгах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mn-MN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Нэн тааламжтай тарифыг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</a:t>
            </a:r>
            <a:r>
              <a:rPr lang="mn-Mong-MN" sz="2200" dirty="0">
                <a:solidFill>
                  <a:srgbClr val="002060"/>
                </a:solidFill>
                <a:latin typeface="Arial" panose="020B0604020202020204" pitchFamily="34" charset="0"/>
              </a:rPr>
              <a:t>%-иар буулгах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mn-Mong-MN" sz="22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D93777-CE4E-B485-6528-6138C63BFD72}"/>
              </a:ext>
            </a:extLst>
          </p:cNvPr>
          <p:cNvSpPr txBox="1"/>
          <p:nvPr/>
        </p:nvSpPr>
        <p:spPr>
          <a:xfrm>
            <a:off x="7217092" y="940399"/>
            <a:ext cx="4222671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just">
              <a:buNone/>
            </a:pPr>
            <a:r>
              <a:rPr lang="mn-MN" sz="1200" b="1" dirty="0"/>
              <a:t>Монгол Улсын Тарифын жагсаалт</a:t>
            </a:r>
            <a:r>
              <a:rPr lang="en-US" sz="1200" b="1" dirty="0"/>
              <a:t> (</a:t>
            </a:r>
            <a:r>
              <a:rPr lang="mn-MN" sz="1200" b="1" dirty="0"/>
              <a:t>хавсралт2</a:t>
            </a:r>
            <a:r>
              <a:rPr lang="en-US" sz="1200" b="1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639305-F559-158D-A4F3-3F621A2672EF}"/>
              </a:ext>
            </a:extLst>
          </p:cNvPr>
          <p:cNvSpPr txBox="1"/>
          <p:nvPr/>
        </p:nvSpPr>
        <p:spPr>
          <a:xfrm>
            <a:off x="6835664" y="5912132"/>
            <a:ext cx="4815840" cy="57708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mn-MN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Үндэсний нэн тааламжтай тариф </a:t>
            </a:r>
            <a:r>
              <a:rPr lang="en-US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(MFN)</a:t>
            </a:r>
            <a:r>
              <a:rPr lang="mn-MN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ДХБ аас авсан үүрэг амлалт буюу одоогоор УИХ-ын 1999 оны 27 дугаар тогтоолд заасан тарифын хувь хэмжээ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61E6422-D840-2A1E-0CE1-C066FA992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434" y="1393997"/>
            <a:ext cx="5252301" cy="429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09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7D4CF-F352-E8D1-9E70-6A9F6573B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B627861-39B3-1AF8-023C-A152F9F0AC91}"/>
              </a:ext>
            </a:extLst>
          </p:cNvPr>
          <p:cNvSpPr/>
          <p:nvPr/>
        </p:nvSpPr>
        <p:spPr>
          <a:xfrm>
            <a:off x="-1055" y="-19352"/>
            <a:ext cx="12192000" cy="638175"/>
          </a:xfrm>
          <a:prstGeom prst="rect">
            <a:avLst/>
          </a:prstGeom>
          <a:solidFill>
            <a:srgbClr val="002654"/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CC483E-93E1-212C-0F2C-2B4E53EEC3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6" y="93025"/>
            <a:ext cx="457483" cy="4658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3BC05D-86BE-F5DF-22DC-7C7B5316F59D}"/>
              </a:ext>
            </a:extLst>
          </p:cNvPr>
          <p:cNvSpPr txBox="1"/>
          <p:nvPr/>
        </p:nvSpPr>
        <p:spPr>
          <a:xfrm>
            <a:off x="597529" y="76085"/>
            <a:ext cx="38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Засгийн газрын хэрэгжүүлэгч агентлаг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Гаалийн ерөнхий газар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E7416CD-4AFC-B126-A56E-5BD3F4E6DEDF}"/>
              </a:ext>
            </a:extLst>
          </p:cNvPr>
          <p:cNvCxnSpPr>
            <a:cxnSpLocks/>
          </p:cNvCxnSpPr>
          <p:nvPr/>
        </p:nvCxnSpPr>
        <p:spPr>
          <a:xfrm>
            <a:off x="-1055" y="6857999"/>
            <a:ext cx="12193055" cy="1"/>
          </a:xfrm>
          <a:prstGeom prst="line">
            <a:avLst/>
          </a:prstGeom>
          <a:ln>
            <a:solidFill>
              <a:srgbClr val="0049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3" descr="D:\xampp\htdocs\gzhorood\wp-content\uploads\2021\12\line-1-150x1.jpg">
            <a:extLst>
              <a:ext uri="{FF2B5EF4-FFF2-40B4-BE49-F238E27FC236}">
                <a16:creationId xmlns:a16="http://schemas.microsoft.com/office/drawing/2014/main" id="{2AFB21D8-8629-9DA3-83F1-8CD57796E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00520"/>
            <a:ext cx="12192000" cy="81280"/>
          </a:xfrm>
          <a:prstGeom prst="rect">
            <a:avLst/>
          </a:prstGeom>
          <a:noFill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8F4716F-59F9-E84B-8A99-8C4EDBD42E30}"/>
              </a:ext>
            </a:extLst>
          </p:cNvPr>
          <p:cNvSpPr/>
          <p:nvPr/>
        </p:nvSpPr>
        <p:spPr>
          <a:xfrm>
            <a:off x="0" y="6746788"/>
            <a:ext cx="12192000" cy="111211"/>
          </a:xfrm>
          <a:prstGeom prst="rect">
            <a:avLst/>
          </a:prstGeom>
          <a:solidFill>
            <a:srgbClr val="00224A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43" name="object 3">
            <a:extLst>
              <a:ext uri="{FF2B5EF4-FFF2-40B4-BE49-F238E27FC236}">
                <a16:creationId xmlns:a16="http://schemas.microsoft.com/office/drawing/2014/main" id="{39FBD136-2592-C370-99CF-C9267C1E6969}"/>
              </a:ext>
            </a:extLst>
          </p:cNvPr>
          <p:cNvGrpSpPr/>
          <p:nvPr/>
        </p:nvGrpSpPr>
        <p:grpSpPr>
          <a:xfrm>
            <a:off x="-1055" y="610327"/>
            <a:ext cx="12192000" cy="53975"/>
            <a:chOff x="0" y="579121"/>
            <a:chExt cx="12192000" cy="53975"/>
          </a:xfrm>
        </p:grpSpPr>
        <p:sp>
          <p:nvSpPr>
            <p:cNvPr id="144" name="object 4">
              <a:extLst>
                <a:ext uri="{FF2B5EF4-FFF2-40B4-BE49-F238E27FC236}">
                  <a16:creationId xmlns:a16="http://schemas.microsoft.com/office/drawing/2014/main" id="{F035847A-B655-2AC2-D55B-4380C8097BC4}"/>
                </a:ext>
              </a:extLst>
            </p:cNvPr>
            <p:cNvSpPr/>
            <p:nvPr/>
          </p:nvSpPr>
          <p:spPr>
            <a:xfrm>
              <a:off x="0" y="587376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20">
                  <a:moveTo>
                    <a:pt x="121920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12192000" y="4571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5BA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object 5">
              <a:extLst>
                <a:ext uri="{FF2B5EF4-FFF2-40B4-BE49-F238E27FC236}">
                  <a16:creationId xmlns:a16="http://schemas.microsoft.com/office/drawing/2014/main" id="{5594704A-069E-AD1E-BA63-E2F2A07F1153}"/>
                </a:ext>
              </a:extLst>
            </p:cNvPr>
            <p:cNvSpPr/>
            <p:nvPr/>
          </p:nvSpPr>
          <p:spPr>
            <a:xfrm>
              <a:off x="4209288" y="579121"/>
              <a:ext cx="3619500" cy="45720"/>
            </a:xfrm>
            <a:custGeom>
              <a:avLst/>
              <a:gdLst/>
              <a:ahLst/>
              <a:cxnLst/>
              <a:rect l="l" t="t" r="r" b="b"/>
              <a:pathLst>
                <a:path w="3619500" h="45720">
                  <a:moveTo>
                    <a:pt x="36195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3619500" y="45718"/>
                  </a:lnTo>
                  <a:lnTo>
                    <a:pt x="3619500" y="0"/>
                  </a:lnTo>
                  <a:close/>
                </a:path>
              </a:pathLst>
            </a:custGeom>
            <a:solidFill>
              <a:srgbClr val="DA1F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07F4F577-0CF5-1270-757A-DF1EB61FEF39}"/>
              </a:ext>
            </a:extLst>
          </p:cNvPr>
          <p:cNvSpPr/>
          <p:nvPr/>
        </p:nvSpPr>
        <p:spPr>
          <a:xfrm>
            <a:off x="8438147" y="220272"/>
            <a:ext cx="3613807" cy="338554"/>
          </a:xfrm>
          <a:prstGeom prst="rect">
            <a:avLst/>
          </a:prstGeom>
          <a:solidFill>
            <a:srgbClr val="BE5108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ЕАЭЗХ-НЫ ТҮР ХЭЛЭЛЦЭЭР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6DDEED-8F9A-BE26-8F78-910523FEA4C4}"/>
              </a:ext>
            </a:extLst>
          </p:cNvPr>
          <p:cNvSpPr txBox="1"/>
          <p:nvPr/>
        </p:nvSpPr>
        <p:spPr>
          <a:xfrm>
            <a:off x="166285" y="775513"/>
            <a:ext cx="549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 defTabSz="1371600" fontAlgn="base">
              <a:spcBef>
                <a:spcPct val="0"/>
              </a:spcBef>
              <a:spcAft>
                <a:spcPct val="0"/>
              </a:spcAft>
              <a:defRPr kumimoji="1" sz="2400" b="1" kern="0">
                <a:solidFill>
                  <a:srgbClr val="00B0F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defRPr>
            </a:lvl1pPr>
          </a:lstStyle>
          <a:p>
            <a:pPr algn="l"/>
            <a:r>
              <a:rPr lang="mn-MN" sz="1600" dirty="0"/>
              <a:t>Монгол Улсын ЕАЭЗХ-ны хөнгөлөлттэй тариф: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A4E9DA-8AF9-D7C9-62DE-E20407811719}"/>
              </a:ext>
            </a:extLst>
          </p:cNvPr>
          <p:cNvSpPr txBox="1"/>
          <p:nvPr/>
        </p:nvSpPr>
        <p:spPr>
          <a:xfrm>
            <a:off x="6245392" y="593623"/>
            <a:ext cx="31646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 defTabSz="1371600" fontAlgn="base">
              <a:spcBef>
                <a:spcPct val="0"/>
              </a:spcBef>
              <a:spcAft>
                <a:spcPct val="0"/>
              </a:spcAft>
              <a:defRPr kumimoji="1" sz="2400" b="1" kern="0">
                <a:solidFill>
                  <a:srgbClr val="00B0F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defRPr>
            </a:lvl1pPr>
          </a:lstStyle>
          <a:p>
            <a:pPr algn="l"/>
            <a:r>
              <a:rPr lang="mn-MN" sz="1800" dirty="0"/>
              <a:t>Жишээ нь: 3004.90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B57DA5-42D7-CF77-73E5-BF828CFDA590}"/>
              </a:ext>
            </a:extLst>
          </p:cNvPr>
          <p:cNvSpPr txBox="1"/>
          <p:nvPr/>
        </p:nvSpPr>
        <p:spPr>
          <a:xfrm>
            <a:off x="166285" y="1845760"/>
            <a:ext cx="4154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 defTabSz="1371600" fontAlgn="base">
              <a:spcBef>
                <a:spcPct val="0"/>
              </a:spcBef>
              <a:spcAft>
                <a:spcPct val="0"/>
              </a:spcAft>
              <a:defRPr kumimoji="1" sz="2400" b="1" kern="0">
                <a:solidFill>
                  <a:srgbClr val="00B0F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defRPr>
            </a:lvl1pPr>
          </a:lstStyle>
          <a:p>
            <a:pPr algn="l"/>
            <a:r>
              <a:rPr lang="mn-MN" sz="1800" dirty="0"/>
              <a:t>ЕАЭЗХ-ны импорт /2021-2025 он/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445FF44-E244-EB64-7872-085138313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845887"/>
              </p:ext>
            </p:extLst>
          </p:nvPr>
        </p:nvGraphicFramePr>
        <p:xfrm>
          <a:off x="263811" y="2481832"/>
          <a:ext cx="5402002" cy="4121105"/>
        </p:xfrm>
        <a:graphic>
          <a:graphicData uri="http://schemas.openxmlformats.org/drawingml/2006/table">
            <a:tbl>
              <a:tblPr/>
              <a:tblGrid>
                <a:gridCol w="459769">
                  <a:extLst>
                    <a:ext uri="{9D8B030D-6E8A-4147-A177-3AD203B41FA5}">
                      <a16:colId xmlns:a16="http://schemas.microsoft.com/office/drawing/2014/main" val="26846175"/>
                    </a:ext>
                  </a:extLst>
                </a:gridCol>
                <a:gridCol w="940885">
                  <a:extLst>
                    <a:ext uri="{9D8B030D-6E8A-4147-A177-3AD203B41FA5}">
                      <a16:colId xmlns:a16="http://schemas.microsoft.com/office/drawing/2014/main" val="3434551888"/>
                    </a:ext>
                  </a:extLst>
                </a:gridCol>
                <a:gridCol w="718309">
                  <a:extLst>
                    <a:ext uri="{9D8B030D-6E8A-4147-A177-3AD203B41FA5}">
                      <a16:colId xmlns:a16="http://schemas.microsoft.com/office/drawing/2014/main" val="1202023422"/>
                    </a:ext>
                  </a:extLst>
                </a:gridCol>
                <a:gridCol w="1511537">
                  <a:extLst>
                    <a:ext uri="{9D8B030D-6E8A-4147-A177-3AD203B41FA5}">
                      <a16:colId xmlns:a16="http://schemas.microsoft.com/office/drawing/2014/main" val="1582062237"/>
                    </a:ext>
                  </a:extLst>
                </a:gridCol>
                <a:gridCol w="1771502">
                  <a:extLst>
                    <a:ext uri="{9D8B030D-6E8A-4147-A177-3AD203B41FA5}">
                      <a16:colId xmlns:a16="http://schemas.microsoft.com/office/drawing/2014/main" val="795830277"/>
                    </a:ext>
                  </a:extLst>
                </a:gridCol>
              </a:tblGrid>
              <a:tr h="3378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БТКУС код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Давтамж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Ц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эвэр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жин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кг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Нийт татвар төг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708809"/>
                  </a:ext>
                </a:extLst>
              </a:tr>
              <a:tr h="1991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300490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1,948,874.19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21,881,227,823.69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867635"/>
                  </a:ext>
                </a:extLst>
              </a:tr>
              <a:tr h="1991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732690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726,140.34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1,371,459,988.95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4344563"/>
                  </a:ext>
                </a:extLst>
              </a:tr>
              <a:tr h="1991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392690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654,971.30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1,273,508,927.58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06279"/>
                  </a:ext>
                </a:extLst>
              </a:tr>
              <a:tr h="1991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870899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587,362.38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1,631,295,310.85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110552"/>
                  </a:ext>
                </a:extLst>
              </a:tr>
              <a:tr h="1991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210690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5,911,850.20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20,769,520,374.18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324604"/>
                  </a:ext>
                </a:extLst>
              </a:tr>
              <a:tr h="1991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330499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819,570.63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3,300,533,955.27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222187"/>
                  </a:ext>
                </a:extLst>
              </a:tr>
              <a:tr h="1991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392590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4,551,687.28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7,359,834,890.50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8697242"/>
                  </a:ext>
                </a:extLst>
              </a:tr>
              <a:tr h="1991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170490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20,069,019.43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25,602,998,799.96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5470002"/>
                  </a:ext>
                </a:extLst>
              </a:tr>
              <a:tr h="1991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840999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281,431.28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278,293,876.75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640262"/>
                  </a:ext>
                </a:extLst>
              </a:tr>
              <a:tr h="1991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180690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32,320,737.23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53,228,158,346.02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842693"/>
                  </a:ext>
                </a:extLst>
              </a:tr>
              <a:tr h="1991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190590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17,295,634.97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24,507,897,649.61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422803"/>
                  </a:ext>
                </a:extLst>
              </a:tr>
              <a:tr h="1991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848390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380,011.72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1,905,796,630.45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019816"/>
                  </a:ext>
                </a:extLst>
              </a:tr>
              <a:tr h="1991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330590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1,301,330.64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4,740,892,074.04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514332"/>
                  </a:ext>
                </a:extLst>
              </a:tr>
              <a:tr h="1991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730890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2,784,557.75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2,379,129,694.83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1396189"/>
                  </a:ext>
                </a:extLst>
              </a:tr>
              <a:tr h="1991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220299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48,245,250.81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14,639,406,494.76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36826"/>
                  </a:ext>
                </a:extLst>
              </a:tr>
              <a:tr h="1991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321490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44,668,316.01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5,459,320,998.78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364548"/>
                  </a:ext>
                </a:extLst>
              </a:tr>
              <a:tr h="1991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761699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80,316.96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395,624,384.03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683054"/>
                  </a:ext>
                </a:extLst>
              </a:tr>
              <a:tr h="1991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853690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27,974.90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232,851,727.39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246939"/>
                  </a:ext>
                </a:extLst>
              </a:tr>
              <a:tr h="1991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210390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21,050,705.09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18,750,289,260.71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69826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1CEE4F7-56E9-F2CB-0B65-88F8B1D56484}"/>
              </a:ext>
            </a:extLst>
          </p:cNvPr>
          <p:cNvSpPr/>
          <p:nvPr/>
        </p:nvSpPr>
        <p:spPr>
          <a:xfrm>
            <a:off x="263811" y="2753015"/>
            <a:ext cx="5499526" cy="28805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A05518E-6AA2-14DB-441F-9F366F8185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351061"/>
              </p:ext>
            </p:extLst>
          </p:nvPr>
        </p:nvGraphicFramePr>
        <p:xfrm>
          <a:off x="6664887" y="1248502"/>
          <a:ext cx="4948935" cy="5344260"/>
        </p:xfrm>
        <a:graphic>
          <a:graphicData uri="http://schemas.openxmlformats.org/drawingml/2006/table">
            <a:tbl>
              <a:tblPr/>
              <a:tblGrid>
                <a:gridCol w="1564651">
                  <a:extLst>
                    <a:ext uri="{9D8B030D-6E8A-4147-A177-3AD203B41FA5}">
                      <a16:colId xmlns:a16="http://schemas.microsoft.com/office/drawing/2014/main" val="802550583"/>
                    </a:ext>
                  </a:extLst>
                </a:gridCol>
                <a:gridCol w="3384284">
                  <a:extLst>
                    <a:ext uri="{9D8B030D-6E8A-4147-A177-3AD203B41FA5}">
                      <a16:colId xmlns:a16="http://schemas.microsoft.com/office/drawing/2014/main" val="3508633578"/>
                    </a:ext>
                  </a:extLst>
                </a:gridCol>
              </a:tblGrid>
              <a:tr h="1611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БТКУС код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0" marR="9480" marT="94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mn-M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Барааны нэр</a:t>
                      </a:r>
                    </a:p>
                  </a:txBody>
                  <a:tcPr marL="9480" marR="9480" marT="94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815252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3004</a:t>
                      </a: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Лаа, үтрээний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886784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3004</a:t>
                      </a: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Эм, хордлого тайлах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32993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3004</a:t>
                      </a: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Эм, шээс бэлгийн замын, Витапрост плюс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51407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3004</a:t>
                      </a: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Дусаагуур, нүдний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952965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3004</a:t>
                      </a: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Дусаалга, хамрын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5960595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3004</a:t>
                      </a: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Дусаалга, хамрын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988305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300490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Дусаалга, чихний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8449078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300490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Тариа, зүрх судасны, Рибоксин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123935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300490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Цацлага,  хамрын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21661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300490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Гель, хоол боловсруулах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618873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300490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Дусаалга, хамрын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872750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300490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Лаа, үтрээний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452612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300490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Эм, шээс бэлгийн замын, Витапрост плюс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516592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300490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Анальгин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2976617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300490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Анальгин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05191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300490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Крем,  нянгийн эсрэг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73794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300490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Лаа, үтрээний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90777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300490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Дусаалга, хамрын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40732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300490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Дусаалга, чихний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814668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300490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Тариа, зүрх судасны, Рибоксин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931144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300490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Тарилгын  уусмал ,  хоол  боловсруулах 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817064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300490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Буйлны цус тогтоогч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304416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300490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Лаа, үтрээний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365239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300490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Тосон түрхлэг, булчин тулгуур эрхтэний тогтолцооны эмгэгт, Терафлекс Хондро крем форте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632343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300490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 Сувгийн ломбо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6412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639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CE816-68AB-25C0-7942-EF2DE0B5D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1D5BD3-B8FB-501D-3EE9-DF212B1A4C3C}"/>
              </a:ext>
            </a:extLst>
          </p:cNvPr>
          <p:cNvSpPr/>
          <p:nvPr/>
        </p:nvSpPr>
        <p:spPr>
          <a:xfrm>
            <a:off x="-1055" y="-19352"/>
            <a:ext cx="12192000" cy="638175"/>
          </a:xfrm>
          <a:prstGeom prst="rect">
            <a:avLst/>
          </a:prstGeom>
          <a:solidFill>
            <a:srgbClr val="002654"/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A27C3A-B9CA-DA45-1F87-1D27CA8F1C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6" y="93025"/>
            <a:ext cx="457483" cy="4658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E598E1-882B-AE55-E229-B6DE2AB8D548}"/>
              </a:ext>
            </a:extLst>
          </p:cNvPr>
          <p:cNvSpPr txBox="1"/>
          <p:nvPr/>
        </p:nvSpPr>
        <p:spPr>
          <a:xfrm>
            <a:off x="597529" y="76085"/>
            <a:ext cx="38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Засгийн газрын хэрэгжүүлэгч агентлаг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Гаалийн ерөнхий газар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D14143-F8A3-736E-D065-579A8EBF6B38}"/>
              </a:ext>
            </a:extLst>
          </p:cNvPr>
          <p:cNvCxnSpPr>
            <a:cxnSpLocks/>
          </p:cNvCxnSpPr>
          <p:nvPr/>
        </p:nvCxnSpPr>
        <p:spPr>
          <a:xfrm>
            <a:off x="-1055" y="6857999"/>
            <a:ext cx="12193055" cy="1"/>
          </a:xfrm>
          <a:prstGeom prst="line">
            <a:avLst/>
          </a:prstGeom>
          <a:ln>
            <a:solidFill>
              <a:srgbClr val="0049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3" descr="D:\xampp\htdocs\gzhorood\wp-content\uploads\2021\12\line-1-150x1.jpg">
            <a:extLst>
              <a:ext uri="{FF2B5EF4-FFF2-40B4-BE49-F238E27FC236}">
                <a16:creationId xmlns:a16="http://schemas.microsoft.com/office/drawing/2014/main" id="{268C645B-9DB5-BC72-3E0B-912860D48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00520"/>
            <a:ext cx="12192000" cy="81280"/>
          </a:xfrm>
          <a:prstGeom prst="rect">
            <a:avLst/>
          </a:prstGeom>
          <a:noFill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A380013-CD6A-9F17-D99B-F648E21B496A}"/>
              </a:ext>
            </a:extLst>
          </p:cNvPr>
          <p:cNvSpPr/>
          <p:nvPr/>
        </p:nvSpPr>
        <p:spPr>
          <a:xfrm>
            <a:off x="0" y="6746788"/>
            <a:ext cx="12192000" cy="111211"/>
          </a:xfrm>
          <a:prstGeom prst="rect">
            <a:avLst/>
          </a:prstGeom>
          <a:solidFill>
            <a:srgbClr val="00224A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43" name="object 3"/>
          <p:cNvGrpSpPr/>
          <p:nvPr/>
        </p:nvGrpSpPr>
        <p:grpSpPr>
          <a:xfrm>
            <a:off x="-1055" y="610327"/>
            <a:ext cx="12192000" cy="53975"/>
            <a:chOff x="0" y="579121"/>
            <a:chExt cx="12192000" cy="53975"/>
          </a:xfrm>
        </p:grpSpPr>
        <p:sp>
          <p:nvSpPr>
            <p:cNvPr id="144" name="object 4"/>
            <p:cNvSpPr/>
            <p:nvPr/>
          </p:nvSpPr>
          <p:spPr>
            <a:xfrm>
              <a:off x="0" y="587376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20">
                  <a:moveTo>
                    <a:pt x="121920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12192000" y="4571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5BA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object 5"/>
            <p:cNvSpPr/>
            <p:nvPr/>
          </p:nvSpPr>
          <p:spPr>
            <a:xfrm>
              <a:off x="4209288" y="579121"/>
              <a:ext cx="3619500" cy="45720"/>
            </a:xfrm>
            <a:custGeom>
              <a:avLst/>
              <a:gdLst/>
              <a:ahLst/>
              <a:cxnLst/>
              <a:rect l="l" t="t" r="r" b="b"/>
              <a:pathLst>
                <a:path w="3619500" h="45720">
                  <a:moveTo>
                    <a:pt x="36195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3619500" y="45718"/>
                  </a:lnTo>
                  <a:lnTo>
                    <a:pt x="3619500" y="0"/>
                  </a:lnTo>
                  <a:close/>
                </a:path>
              </a:pathLst>
            </a:custGeom>
            <a:solidFill>
              <a:srgbClr val="DA1F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Picture 3" descr="C:\Users\ITC\Downloads\Dargad\line-1-150x1.jpg">
            <a:extLst>
              <a:ext uri="{FF2B5EF4-FFF2-40B4-BE49-F238E27FC236}">
                <a16:creationId xmlns:a16="http://schemas.microsoft.com/office/drawing/2014/main" id="{B35E768F-EB9A-0E56-7C92-2D0738F750E5}"/>
              </a:ext>
            </a:extLst>
          </p:cNvPr>
          <p:cNvPicPr>
            <a:picLocks noChangeArrowheads="1"/>
          </p:cNvPicPr>
          <p:nvPr/>
        </p:nvPicPr>
        <p:blipFill>
          <a:blip r:embed="rId5"/>
          <a:srcRect l="-380000" r="-380000"/>
          <a:stretch>
            <a:fillRect/>
          </a:stretch>
        </p:blipFill>
        <p:spPr bwMode="auto">
          <a:xfrm>
            <a:off x="624224" y="221309"/>
            <a:ext cx="136269" cy="422671"/>
          </a:xfrm>
          <a:prstGeom prst="rect">
            <a:avLst/>
          </a:prstGeom>
          <a:noFill/>
        </p:spPr>
      </p:pic>
      <p:sp>
        <p:nvSpPr>
          <p:cNvPr id="15" name="Google Shape;325;p18">
            <a:extLst>
              <a:ext uri="{FF2B5EF4-FFF2-40B4-BE49-F238E27FC236}">
                <a16:creationId xmlns:a16="http://schemas.microsoft.com/office/drawing/2014/main" id="{7F281DBF-6E68-B318-4735-7A2971454867}"/>
              </a:ext>
            </a:extLst>
          </p:cNvPr>
          <p:cNvSpPr txBox="1"/>
          <p:nvPr/>
        </p:nvSpPr>
        <p:spPr>
          <a:xfrm>
            <a:off x="2739420" y="8376088"/>
            <a:ext cx="9097748" cy="47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429"/>
              </a:buClr>
              <a:buSzPts val="2400"/>
              <a:buFont typeface="Times New Roman"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テキスト ボックス 6"/>
          <p:cNvSpPr txBox="1"/>
          <p:nvPr/>
        </p:nvSpPr>
        <p:spPr>
          <a:xfrm>
            <a:off x="3074837" y="1192397"/>
            <a:ext cx="8863412" cy="1796220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ja-JP"/>
            </a:defPPr>
            <a:lvl1pPr algn="ctr">
              <a:defRPr sz="1600" b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indent="-342900" algn="l" defTabSz="13716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1" lang="mn-MN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Тухай талд </a:t>
            </a:r>
            <a:r>
              <a:rPr kumimoji="1" lang="mn-MN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бүрэн</a:t>
            </a:r>
            <a:r>
              <a:rPr kumimoji="1" lang="mn-MN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гаргаж авсан эсхүл </a:t>
            </a:r>
            <a:r>
              <a:rPr kumimoji="1" lang="mn-MN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үйлдвэрлэсэн, </a:t>
            </a:r>
          </a:p>
          <a:p>
            <a:pPr marL="342900" indent="-342900" algn="l" defTabSz="13716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mn-MN" altLang="ja-JP" sz="2000" b="0" dirty="0">
                <a:solidFill>
                  <a:srgbClr val="002060"/>
                </a:solidFill>
              </a:rPr>
              <a:t>Зохих гарал үүсэлгүй материал ашиглан үйлдвэрлэсэн бол тухай барааны </a:t>
            </a:r>
            <a:r>
              <a:rPr lang="en-US" altLang="ja-JP" sz="2000" b="0" dirty="0">
                <a:solidFill>
                  <a:srgbClr val="002060"/>
                </a:solidFill>
              </a:rPr>
              <a:t>FCA </a:t>
            </a:r>
            <a:r>
              <a:rPr lang="mn-MN" altLang="ja-JP" sz="2000" b="0" dirty="0">
                <a:solidFill>
                  <a:srgbClr val="002060"/>
                </a:solidFill>
              </a:rPr>
              <a:t>үнийн </a:t>
            </a:r>
            <a:r>
              <a:rPr kumimoji="1" lang="mn-MN" altLang="ja-JP" sz="2000" b="0" dirty="0">
                <a:solidFill>
                  <a:srgbClr val="FF0000"/>
                </a:solidFill>
              </a:rPr>
              <a:t>50</a:t>
            </a:r>
            <a:r>
              <a:rPr kumimoji="1" lang="en-US" altLang="ja-JP" sz="2000" b="0" dirty="0">
                <a:solidFill>
                  <a:srgbClr val="FF0000"/>
                </a:solidFill>
              </a:rPr>
              <a:t>% </a:t>
            </a:r>
            <a:r>
              <a:rPr kumimoji="1" lang="mn-MN" altLang="ja-JP" sz="2000" b="0" dirty="0">
                <a:solidFill>
                  <a:srgbClr val="FF0000"/>
                </a:solidFill>
              </a:rPr>
              <a:t>-иас хэтрэхгүй </a:t>
            </a:r>
            <a:r>
              <a:rPr kumimoji="1" lang="mn-MN" altLang="ja-JP" sz="2000" b="0" dirty="0">
                <a:solidFill>
                  <a:srgbClr val="002060"/>
                </a:solidFill>
              </a:rPr>
              <a:t>байх, </a:t>
            </a:r>
          </a:p>
          <a:p>
            <a:pPr marL="342900" indent="-342900" algn="l" defTabSz="13716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1" lang="mn-MN" altLang="ja-JP" sz="2000" b="0" dirty="0">
                <a:solidFill>
                  <a:srgbClr val="002060"/>
                </a:solidFill>
              </a:rPr>
              <a:t>Эсхүл </a:t>
            </a:r>
            <a:r>
              <a:rPr kumimoji="1" lang="mn-MN" altLang="ja-JP" sz="2000" b="0" dirty="0">
                <a:solidFill>
                  <a:srgbClr val="FF0000"/>
                </a:solidFill>
              </a:rPr>
              <a:t>БТКУС-ийн Зүйлийн түвшиний өөрчлөлтөд </a:t>
            </a:r>
            <a:r>
              <a:rPr kumimoji="1" lang="mn-MN" altLang="ja-JP" sz="2000" b="0" dirty="0">
                <a:solidFill>
                  <a:srgbClr val="002060"/>
                </a:solidFill>
              </a:rPr>
              <a:t>орсон байна. </a:t>
            </a:r>
            <a:endParaRPr kumimoji="1" lang="ja-JP" altLang="en-US" sz="2000" b="1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1715FA-C218-32DB-A18B-D53BDBA674FE}"/>
              </a:ext>
            </a:extLst>
          </p:cNvPr>
          <p:cNvSpPr/>
          <p:nvPr/>
        </p:nvSpPr>
        <p:spPr>
          <a:xfrm>
            <a:off x="5672944" y="164655"/>
            <a:ext cx="6379011" cy="338554"/>
          </a:xfrm>
          <a:prstGeom prst="rect">
            <a:avLst/>
          </a:prstGeom>
          <a:solidFill>
            <a:srgbClr val="BE5108"/>
          </a:solidFill>
        </p:spPr>
        <p:txBody>
          <a:bodyPr wrap="square">
            <a:spAutoFit/>
          </a:bodyPr>
          <a:lstStyle/>
          <a:p>
            <a:pPr algn="ctr"/>
            <a:r>
              <a:rPr lang="mn-MN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ЕАЭЗХ-НЫ ТҮР ХЭЛЭЛЦЭЭР ГАРАЛ ҮҮСЛИЙН ДҮРЭМ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540DAB3-CB4F-6888-2B37-CF16FC34DBE6}"/>
              </a:ext>
            </a:extLst>
          </p:cNvPr>
          <p:cNvGrpSpPr/>
          <p:nvPr/>
        </p:nvGrpSpPr>
        <p:grpSpPr>
          <a:xfrm>
            <a:off x="692358" y="3769817"/>
            <a:ext cx="10990885" cy="1843827"/>
            <a:chOff x="234876" y="4036653"/>
            <a:chExt cx="10990885" cy="184382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4ED24DF-F7B7-C6B3-7E48-62965875C98F}"/>
                </a:ext>
              </a:extLst>
            </p:cNvPr>
            <p:cNvGrpSpPr/>
            <p:nvPr/>
          </p:nvGrpSpPr>
          <p:grpSpPr>
            <a:xfrm>
              <a:off x="234876" y="4036653"/>
              <a:ext cx="10990885" cy="1843827"/>
              <a:chOff x="626582" y="3311307"/>
              <a:chExt cx="10990885" cy="1843827"/>
            </a:xfrm>
          </p:grpSpPr>
          <p:sp>
            <p:nvSpPr>
              <p:cNvPr id="17" name="角丸四角形 40"/>
              <p:cNvSpPr/>
              <p:nvPr/>
            </p:nvSpPr>
            <p:spPr>
              <a:xfrm>
                <a:off x="626582" y="3311307"/>
                <a:ext cx="10990885" cy="1843827"/>
              </a:xfrm>
              <a:prstGeom prst="roundRect">
                <a:avLst/>
              </a:prstGeom>
              <a:solidFill>
                <a:srgbClr val="E5FFE5"/>
              </a:solidFill>
              <a:ln w="57150" cap="flat" cmpd="thickThin" algn="ctr">
                <a:solidFill>
                  <a:srgbClr val="6699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18" name="テキスト ボックス 34"/>
              <p:cNvSpPr txBox="1"/>
              <p:nvPr/>
            </p:nvSpPr>
            <p:spPr>
              <a:xfrm>
                <a:off x="7196279" y="3943885"/>
                <a:ext cx="15089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3716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2400" dirty="0">
                    <a:solidFill>
                      <a:prstClr val="black"/>
                    </a:solidFill>
                    <a:latin typeface="Arial" pitchFamily="34" charset="0"/>
                    <a:ea typeface="ＭＳ ゴシック" pitchFamily="49" charset="-128"/>
                    <a:cs typeface="Arial" pitchFamily="34" charset="0"/>
                  </a:rPr>
                  <a:t>X</a:t>
                </a:r>
                <a:r>
                  <a:rPr kumimoji="1" lang="en-US" altLang="ja-JP" sz="3000" dirty="0">
                    <a:solidFill>
                      <a:prstClr val="black"/>
                    </a:solidFill>
                    <a:latin typeface="Arial" pitchFamily="34" charset="0"/>
                    <a:ea typeface="ＭＳ ゴシック" pitchFamily="49" charset="-128"/>
                    <a:cs typeface="Arial" pitchFamily="34" charset="0"/>
                  </a:rPr>
                  <a:t> </a:t>
                </a:r>
                <a:r>
                  <a:rPr kumimoji="1" lang="en-US" altLang="ja-JP" sz="3200" dirty="0">
                    <a:solidFill>
                      <a:prstClr val="black"/>
                    </a:solidFill>
                    <a:latin typeface="Arial" pitchFamily="34" charset="0"/>
                    <a:ea typeface="ＭＳ ゴシック" pitchFamily="49" charset="-128"/>
                    <a:cs typeface="Arial" pitchFamily="34" charset="0"/>
                  </a:rPr>
                  <a:t>100</a:t>
                </a:r>
                <a:r>
                  <a:rPr kumimoji="1" lang="mn-Mong-MN" altLang="ja-JP" sz="3000" dirty="0">
                    <a:solidFill>
                      <a:srgbClr val="002060"/>
                    </a:solidFill>
                    <a:latin typeface="Arial" pitchFamily="34" charset="0"/>
                    <a:ea typeface="ＭＳ ゴシック" pitchFamily="49" charset="-128"/>
                    <a:cs typeface="Arial" pitchFamily="34" charset="0"/>
                  </a:rPr>
                  <a:t> =</a:t>
                </a:r>
                <a:endParaRPr kumimoji="1" lang="ja-JP" altLang="en-US" sz="3000" b="1" dirty="0">
                  <a:solidFill>
                    <a:srgbClr val="FF0000"/>
                  </a:solidFill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20" name="テキスト ボックス 35"/>
              <p:cNvSpPr txBox="1"/>
              <p:nvPr/>
            </p:nvSpPr>
            <p:spPr>
              <a:xfrm>
                <a:off x="3361357" y="4313198"/>
                <a:ext cx="20419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3716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2400" b="1" dirty="0">
                    <a:solidFill>
                      <a:srgbClr val="4E67C8">
                        <a:lumMod val="75000"/>
                      </a:srgbClr>
                    </a:solidFill>
                    <a:latin typeface="Arial" charset="0"/>
                    <a:ea typeface="ＭＳ ゴシック" pitchFamily="49" charset="-128"/>
                  </a:rPr>
                  <a:t>FCA</a:t>
                </a:r>
                <a:r>
                  <a:rPr kumimoji="1" lang="mn-MN" altLang="ja-JP" sz="2400" b="1" dirty="0">
                    <a:solidFill>
                      <a:srgbClr val="4E67C8">
                        <a:lumMod val="75000"/>
                      </a:srgbClr>
                    </a:solidFill>
                    <a:latin typeface="Arial" charset="0"/>
                    <a:ea typeface="ＭＳ ゴシック" pitchFamily="49" charset="-128"/>
                  </a:rPr>
                  <a:t> үнэ</a:t>
                </a:r>
                <a:endParaRPr kumimoji="1" lang="ja-JP" altLang="en-US" sz="2400" b="1" dirty="0">
                  <a:solidFill>
                    <a:srgbClr val="4E67C8">
                      <a:lumMod val="75000"/>
                    </a:srgbClr>
                  </a:solidFill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21" name="テキスト ボックス 37"/>
              <p:cNvSpPr txBox="1"/>
              <p:nvPr/>
            </p:nvSpPr>
            <p:spPr>
              <a:xfrm>
                <a:off x="1014606" y="3406637"/>
                <a:ext cx="73378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defTabSz="1371600" fontAlgn="base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rgbClr val="4E67C8">
                        <a:lumMod val="75000"/>
                      </a:srgbClr>
                    </a:solidFill>
                    <a:latin typeface="Arial" charset="0"/>
                    <a:ea typeface="ＭＳ ゴシック" pitchFamily="49" charset="-128"/>
                  </a:defRPr>
                </a:lvl1pPr>
              </a:lstStyle>
              <a:p>
                <a:endParaRPr lang="mn-MN" altLang="ja-JP" sz="2000" b="0" dirty="0"/>
              </a:p>
              <a:p>
                <a:r>
                  <a:rPr lang="mn-MN" altLang="ja-JP" sz="2000" b="0" dirty="0"/>
                  <a:t>ЗОХИХ ГАРАЛ ҮҮСЭЛГҮЙ МАТЕРИАЛЫН ӨРТӨГ</a:t>
                </a:r>
                <a:endParaRPr lang="ja-JP" altLang="en-US" sz="2000" b="0" dirty="0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2887F31-DE03-602F-DBB0-56C559DEC0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3292" y="4236998"/>
                <a:ext cx="598587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827879B-1843-8BBC-2829-F90B5122AF6B}"/>
                </a:ext>
              </a:extLst>
            </p:cNvPr>
            <p:cNvSpPr txBox="1"/>
            <p:nvPr/>
          </p:nvSpPr>
          <p:spPr>
            <a:xfrm>
              <a:off x="8242121" y="4276969"/>
              <a:ext cx="282567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mn-MN" altLang="ja-JP" sz="2400" dirty="0">
                  <a:solidFill>
                    <a:srgbClr val="4E67C8">
                      <a:lumMod val="75000"/>
                    </a:srgbClr>
                  </a:solidFill>
                  <a:latin typeface="Arial" charset="0"/>
                  <a:ea typeface="ＭＳ ゴシック" pitchFamily="49" charset="-128"/>
                </a:rPr>
                <a:t>ЗГҮ-гүй материалын өртөг </a:t>
              </a:r>
            </a:p>
            <a:p>
              <a:pPr algn="ctr"/>
              <a:r>
                <a:rPr kumimoji="1" lang="mn-MN" altLang="ja-JP" sz="2400" dirty="0">
                  <a:solidFill>
                    <a:srgbClr val="FF0000"/>
                  </a:solidFill>
                  <a:latin typeface="Arial" pitchFamily="34" charset="0"/>
                  <a:ea typeface="ＭＳ ゴシック" pitchFamily="49" charset="-128"/>
                  <a:cs typeface="Arial" pitchFamily="34" charset="0"/>
                </a:rPr>
                <a:t>/</a:t>
              </a:r>
              <a:r>
                <a:rPr kumimoji="1" lang="mn-MN" altLang="ja-JP" sz="2400" b="1" dirty="0">
                  <a:solidFill>
                    <a:srgbClr val="FF0000"/>
                  </a:solidFill>
                  <a:latin typeface="Arial" pitchFamily="34" charset="0"/>
                  <a:ea typeface="ＭＳ ゴシック" pitchFamily="49" charset="-128"/>
                  <a:cs typeface="Arial" pitchFamily="34" charset="0"/>
                </a:rPr>
                <a:t>50</a:t>
              </a:r>
              <a:r>
                <a:rPr kumimoji="1" lang="en-US" altLang="ja-JP" sz="2400" b="1" dirty="0">
                  <a:solidFill>
                    <a:srgbClr val="FF0000"/>
                  </a:solidFill>
                  <a:latin typeface="Arial" pitchFamily="34" charset="0"/>
                  <a:ea typeface="ＭＳ ゴシック" pitchFamily="49" charset="-128"/>
                  <a:cs typeface="Arial" pitchFamily="34" charset="0"/>
                </a:rPr>
                <a:t>%</a:t>
              </a:r>
              <a:r>
                <a:rPr kumimoji="1" lang="mn-MN" altLang="ja-JP" sz="2400" b="1" dirty="0">
                  <a:solidFill>
                    <a:srgbClr val="FF0000"/>
                  </a:solidFill>
                  <a:latin typeface="Arial" pitchFamily="34" charset="0"/>
                  <a:ea typeface="ＭＳ ゴシック" pitchFamily="49" charset="-128"/>
                  <a:cs typeface="Arial" pitchFamily="34" charset="0"/>
                </a:rPr>
                <a:t>-иас хэтрэхгүй/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279A152-9690-5FE0-CA60-471DC4E520FB}"/>
              </a:ext>
            </a:extLst>
          </p:cNvPr>
          <p:cNvSpPr txBox="1"/>
          <p:nvPr/>
        </p:nvSpPr>
        <p:spPr>
          <a:xfrm>
            <a:off x="475769" y="1224734"/>
            <a:ext cx="20320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mn-MN" altLang="ja-JP" sz="2400" b="1" kern="0" dirty="0">
                <a:solidFill>
                  <a:srgbClr val="00B0F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Гарал үүслийн шалгуур</a:t>
            </a:r>
            <a:endParaRPr kumimoji="1" lang="ja-JP" altLang="en-US" sz="24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79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FCCCE-391B-BD7F-51B8-57192D5E3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A1559CF-52EE-24C6-E3C9-79EFB2D439C7}"/>
              </a:ext>
            </a:extLst>
          </p:cNvPr>
          <p:cNvSpPr/>
          <p:nvPr/>
        </p:nvSpPr>
        <p:spPr>
          <a:xfrm>
            <a:off x="-1055" y="-19352"/>
            <a:ext cx="12192000" cy="638175"/>
          </a:xfrm>
          <a:prstGeom prst="rect">
            <a:avLst/>
          </a:prstGeom>
          <a:solidFill>
            <a:srgbClr val="002654"/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F3988A-FD84-1450-0787-830293BD8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6" y="93025"/>
            <a:ext cx="457483" cy="4658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710CC5-F392-2600-E68F-47BBFD4FA0E1}"/>
              </a:ext>
            </a:extLst>
          </p:cNvPr>
          <p:cNvSpPr txBox="1"/>
          <p:nvPr/>
        </p:nvSpPr>
        <p:spPr>
          <a:xfrm>
            <a:off x="597529" y="76085"/>
            <a:ext cx="38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Засгийн газрын хэрэгжүүлэгч агентлаг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Гаалийн ерөнхий газар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05B8F5C-D624-8A24-D325-23EAE48F13DE}"/>
              </a:ext>
            </a:extLst>
          </p:cNvPr>
          <p:cNvCxnSpPr>
            <a:cxnSpLocks/>
          </p:cNvCxnSpPr>
          <p:nvPr/>
        </p:nvCxnSpPr>
        <p:spPr>
          <a:xfrm>
            <a:off x="-1055" y="6857999"/>
            <a:ext cx="12193055" cy="1"/>
          </a:xfrm>
          <a:prstGeom prst="line">
            <a:avLst/>
          </a:prstGeom>
          <a:ln>
            <a:solidFill>
              <a:srgbClr val="0049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3" descr="D:\xampp\htdocs\gzhorood\wp-content\uploads\2021\12\line-1-150x1.jpg">
            <a:extLst>
              <a:ext uri="{FF2B5EF4-FFF2-40B4-BE49-F238E27FC236}">
                <a16:creationId xmlns:a16="http://schemas.microsoft.com/office/drawing/2014/main" id="{451B51BC-A9BC-4951-F710-C176EAD76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00520"/>
            <a:ext cx="12192000" cy="81280"/>
          </a:xfrm>
          <a:prstGeom prst="rect">
            <a:avLst/>
          </a:prstGeom>
          <a:noFill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1274FB9-1006-A358-FF76-D34C4E67ACE8}"/>
              </a:ext>
            </a:extLst>
          </p:cNvPr>
          <p:cNvSpPr/>
          <p:nvPr/>
        </p:nvSpPr>
        <p:spPr>
          <a:xfrm>
            <a:off x="0" y="6746788"/>
            <a:ext cx="12192000" cy="111211"/>
          </a:xfrm>
          <a:prstGeom prst="rect">
            <a:avLst/>
          </a:prstGeom>
          <a:solidFill>
            <a:srgbClr val="00224A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43" name="object 3">
            <a:extLst>
              <a:ext uri="{FF2B5EF4-FFF2-40B4-BE49-F238E27FC236}">
                <a16:creationId xmlns:a16="http://schemas.microsoft.com/office/drawing/2014/main" id="{5B8DA5A0-10F0-1C0A-2700-174C4017CDEC}"/>
              </a:ext>
            </a:extLst>
          </p:cNvPr>
          <p:cNvGrpSpPr/>
          <p:nvPr/>
        </p:nvGrpSpPr>
        <p:grpSpPr>
          <a:xfrm>
            <a:off x="-1055" y="610327"/>
            <a:ext cx="12192000" cy="53975"/>
            <a:chOff x="0" y="579121"/>
            <a:chExt cx="12192000" cy="53975"/>
          </a:xfrm>
        </p:grpSpPr>
        <p:sp>
          <p:nvSpPr>
            <p:cNvPr id="144" name="object 4">
              <a:extLst>
                <a:ext uri="{FF2B5EF4-FFF2-40B4-BE49-F238E27FC236}">
                  <a16:creationId xmlns:a16="http://schemas.microsoft.com/office/drawing/2014/main" id="{9CDA1046-B1CD-C4A8-2853-1AA60E1C9F95}"/>
                </a:ext>
              </a:extLst>
            </p:cNvPr>
            <p:cNvSpPr/>
            <p:nvPr/>
          </p:nvSpPr>
          <p:spPr>
            <a:xfrm>
              <a:off x="0" y="587376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20">
                  <a:moveTo>
                    <a:pt x="121920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12192000" y="4571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5BA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object 5">
              <a:extLst>
                <a:ext uri="{FF2B5EF4-FFF2-40B4-BE49-F238E27FC236}">
                  <a16:creationId xmlns:a16="http://schemas.microsoft.com/office/drawing/2014/main" id="{0EB7FBEE-67DA-A8FB-D702-5F79D703AE80}"/>
                </a:ext>
              </a:extLst>
            </p:cNvPr>
            <p:cNvSpPr/>
            <p:nvPr/>
          </p:nvSpPr>
          <p:spPr>
            <a:xfrm>
              <a:off x="4209288" y="579121"/>
              <a:ext cx="3619500" cy="45720"/>
            </a:xfrm>
            <a:custGeom>
              <a:avLst/>
              <a:gdLst/>
              <a:ahLst/>
              <a:cxnLst/>
              <a:rect l="l" t="t" r="r" b="b"/>
              <a:pathLst>
                <a:path w="3619500" h="45720">
                  <a:moveTo>
                    <a:pt x="36195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3619500" y="45718"/>
                  </a:lnTo>
                  <a:lnTo>
                    <a:pt x="3619500" y="0"/>
                  </a:lnTo>
                  <a:close/>
                </a:path>
              </a:pathLst>
            </a:custGeom>
            <a:solidFill>
              <a:srgbClr val="DA1F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594ED4B-D910-DB44-2534-57C456D37925}"/>
              </a:ext>
            </a:extLst>
          </p:cNvPr>
          <p:cNvSpPr/>
          <p:nvPr/>
        </p:nvSpPr>
        <p:spPr>
          <a:xfrm>
            <a:off x="8438147" y="164656"/>
            <a:ext cx="3613807" cy="338554"/>
          </a:xfrm>
          <a:prstGeom prst="rect">
            <a:avLst/>
          </a:prstGeom>
          <a:solidFill>
            <a:srgbClr val="BE5108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ЕАЭЗХ-НЫ ТҮР ХЭЛЭЛЦЭЭР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888DDE-E62B-22B6-8145-F6338103A227}"/>
              </a:ext>
            </a:extLst>
          </p:cNvPr>
          <p:cNvSpPr txBox="1"/>
          <p:nvPr/>
        </p:nvSpPr>
        <p:spPr>
          <a:xfrm>
            <a:off x="554644" y="920904"/>
            <a:ext cx="195316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ЖИШЭЭ 1</a:t>
            </a:r>
            <a:r>
              <a:rPr lang="en-US" sz="2000" b="1" dirty="0"/>
              <a:t>:</a:t>
            </a:r>
            <a:endParaRPr kumimoji="0" lang="mn-MN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Rectangle 57">
            <a:extLst>
              <a:ext uri="{FF2B5EF4-FFF2-40B4-BE49-F238E27FC236}">
                <a16:creationId xmlns:a16="http://schemas.microsoft.com/office/drawing/2014/main" id="{312AB2CE-78FD-889F-68A1-06F672D73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0381" y="1666584"/>
            <a:ext cx="2698055" cy="2965527"/>
          </a:xfrm>
          <a:prstGeom prst="rect">
            <a:avLst/>
          </a:prstGeom>
          <a:noFill/>
          <a:ln w="222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13716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49" name="Picture 62" descr="中底">
            <a:extLst>
              <a:ext uri="{FF2B5EF4-FFF2-40B4-BE49-F238E27FC236}">
                <a16:creationId xmlns:a16="http://schemas.microsoft.com/office/drawing/2014/main" id="{640B4A1C-2FD7-32D3-23D1-CE00E2B71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763" y="2879016"/>
            <a:ext cx="179784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MCj01500410000[1]">
            <a:extLst>
              <a:ext uri="{FF2B5EF4-FFF2-40B4-BE49-F238E27FC236}">
                <a16:creationId xmlns:a16="http://schemas.microsoft.com/office/drawing/2014/main" id="{C3191524-1A3D-5F11-0AD9-6E16BF469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9408" y="2216925"/>
            <a:ext cx="1140532" cy="93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MCj03573750000[1]">
            <a:extLst>
              <a:ext uri="{FF2B5EF4-FFF2-40B4-BE49-F238E27FC236}">
                <a16:creationId xmlns:a16="http://schemas.microsoft.com/office/drawing/2014/main" id="{964A1F72-0F15-D977-32F0-08EE615B6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8233" y="1862641"/>
            <a:ext cx="954796" cy="136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Line 54">
            <a:extLst>
              <a:ext uri="{FF2B5EF4-FFF2-40B4-BE49-F238E27FC236}">
                <a16:creationId xmlns:a16="http://schemas.microsoft.com/office/drawing/2014/main" id="{3C5ADA73-079E-B102-F1FE-D92F1BC666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04968" y="3291083"/>
            <a:ext cx="1103265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13716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3" name="Text Box 63">
            <a:extLst>
              <a:ext uri="{FF2B5EF4-FFF2-40B4-BE49-F238E27FC236}">
                <a16:creationId xmlns:a16="http://schemas.microsoft.com/office/drawing/2014/main" id="{51BA0C72-ABD7-FB0B-DFBE-020A66A0E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762" y="2936453"/>
            <a:ext cx="17145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13716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t>HS:6406</a:t>
            </a:r>
          </a:p>
        </p:txBody>
      </p:sp>
      <p:sp>
        <p:nvSpPr>
          <p:cNvPr id="54" name="Text Box 64">
            <a:extLst>
              <a:ext uri="{FF2B5EF4-FFF2-40B4-BE49-F238E27FC236}">
                <a16:creationId xmlns:a16="http://schemas.microsoft.com/office/drawing/2014/main" id="{7AA275B8-FA36-84F2-0516-9762A92FD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46" y="3763796"/>
            <a:ext cx="3031012" cy="13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13716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mn-MN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t>Гарал үүсэл</a:t>
            </a: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t>: </a:t>
            </a:r>
            <a:r>
              <a:rPr lang="mn-MN" altLang="ja-JP" sz="1800" b="1" dirty="0">
                <a:solidFill>
                  <a:srgbClr val="002060"/>
                </a:solidFill>
              </a:rPr>
              <a:t>Хятад</a:t>
            </a:r>
            <a:endParaRPr lang="en-US" altLang="ja-JP" sz="1800" b="1" dirty="0">
              <a:solidFill>
                <a:srgbClr val="002060"/>
              </a:solidFill>
            </a:endParaRPr>
          </a:p>
          <a:p>
            <a:pPr defTabSz="13716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ja-JP" sz="2000" b="1" dirty="0">
              <a:solidFill>
                <a:prstClr val="black"/>
              </a:solidFill>
            </a:endParaRPr>
          </a:p>
          <a:p>
            <a:pPr marL="0" marR="0" lvl="0" indent="0" defTabSz="13716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57" name="Text Box 26">
            <a:extLst>
              <a:ext uri="{FF2B5EF4-FFF2-40B4-BE49-F238E27FC236}">
                <a16:creationId xmlns:a16="http://schemas.microsoft.com/office/drawing/2014/main" id="{ADE21760-79C1-F136-A866-EFC7AB4D3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817" y="1232771"/>
            <a:ext cx="1953166" cy="461665"/>
          </a:xfrm>
          <a:prstGeom prst="rect">
            <a:avLst/>
          </a:prstGeom>
          <a:solidFill>
            <a:srgbClr val="FFFFFF"/>
          </a:solidFill>
          <a:ln w="28575" cmpd="dbl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13716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t>Mo</a:t>
            </a:r>
            <a:r>
              <a:rPr kumimoji="1" lang="mn-MN" altLang="ja-JP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t>нгол</a:t>
            </a:r>
            <a:endParaRPr kumimoji="1" lang="en-US" altLang="ja-JP" sz="21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59" name="Text Box 60">
            <a:extLst>
              <a:ext uri="{FF2B5EF4-FFF2-40B4-BE49-F238E27FC236}">
                <a16:creationId xmlns:a16="http://schemas.microsoft.com/office/drawing/2014/main" id="{22D5E9BD-E311-03C7-2A0B-DA55CD379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43" y="2472789"/>
            <a:ext cx="243767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13716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mn-MN" altLang="ja-JP" sz="27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t>Гутлын ул</a:t>
            </a:r>
            <a:endParaRPr kumimoji="1" lang="en-US" altLang="ja-JP" sz="27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60" name="テキスト ボックス 25">
            <a:extLst>
              <a:ext uri="{FF2B5EF4-FFF2-40B4-BE49-F238E27FC236}">
                <a16:creationId xmlns:a16="http://schemas.microsoft.com/office/drawing/2014/main" id="{2BADB585-DD35-BE99-E0A6-E3F195A32C3F}"/>
              </a:ext>
            </a:extLst>
          </p:cNvPr>
          <p:cNvSpPr txBox="1"/>
          <p:nvPr/>
        </p:nvSpPr>
        <p:spPr>
          <a:xfrm>
            <a:off x="435027" y="5386081"/>
            <a:ext cx="265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altLang="ja-JP" dirty="0">
                <a:solidFill>
                  <a:srgbClr val="002060"/>
                </a:solidFill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ЗГҮ-гүй материалын өртөг- </a:t>
            </a:r>
            <a:r>
              <a:rPr kumimoji="1" lang="mn-Mong-MN" altLang="ja-JP" dirty="0">
                <a:solidFill>
                  <a:srgbClr val="002060"/>
                </a:solidFill>
                <a:latin typeface="Arial" panose="020B0604020202020204" pitchFamily="34" charset="0"/>
                <a:ea typeface="ＭＳ ゴシック" pitchFamily="49" charset="-128"/>
              </a:rPr>
              <a:t>30</a:t>
            </a:r>
            <a:r>
              <a:rPr kumimoji="1" lang="mn-MN" altLang="ja-JP" dirty="0">
                <a:solidFill>
                  <a:srgbClr val="002060"/>
                </a:solidFill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0,000 төг </a:t>
            </a:r>
          </a:p>
        </p:txBody>
      </p:sp>
      <p:sp>
        <p:nvSpPr>
          <p:cNvPr id="55" name="Text Box 66">
            <a:extLst>
              <a:ext uri="{FF2B5EF4-FFF2-40B4-BE49-F238E27FC236}">
                <a16:creationId xmlns:a16="http://schemas.microsoft.com/office/drawing/2014/main" id="{FD2C92AB-397C-D411-B2ED-9FEBB884B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43" y="1907903"/>
            <a:ext cx="1514475" cy="461665"/>
          </a:xfrm>
          <a:prstGeom prst="rect">
            <a:avLst/>
          </a:prstGeom>
          <a:solidFill>
            <a:schemeClr val="bg1"/>
          </a:solidFill>
          <a:ln w="28575" cmpd="dbl">
            <a:solidFill>
              <a:sysClr val="windowText" lastClr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defTabSz="13716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mn-MN" altLang="ja-JP" sz="2400" b="1" dirty="0">
                <a:solidFill>
                  <a:srgbClr val="002060"/>
                </a:solidFill>
              </a:rPr>
              <a:t>Хятад</a:t>
            </a:r>
            <a:endParaRPr lang="en-US" altLang="ja-JP" sz="2400" b="1" dirty="0">
              <a:solidFill>
                <a:srgbClr val="002060"/>
              </a:solidFill>
            </a:endParaRPr>
          </a:p>
        </p:txBody>
      </p:sp>
      <p:sp>
        <p:nvSpPr>
          <p:cNvPr id="61" name="Text Box 63">
            <a:extLst>
              <a:ext uri="{FF2B5EF4-FFF2-40B4-BE49-F238E27FC236}">
                <a16:creationId xmlns:a16="http://schemas.microsoft.com/office/drawing/2014/main" id="{25AA23B4-36DA-7AC8-11EE-E445DC225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2158" y="3619297"/>
            <a:ext cx="171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13716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t>HS:6403</a:t>
            </a:r>
          </a:p>
        </p:txBody>
      </p:sp>
      <p:sp>
        <p:nvSpPr>
          <p:cNvPr id="63" name="Rectangle 56">
            <a:extLst>
              <a:ext uri="{FF2B5EF4-FFF2-40B4-BE49-F238E27FC236}">
                <a16:creationId xmlns:a16="http://schemas.microsoft.com/office/drawing/2014/main" id="{053C2401-5FC7-ECFC-921E-9F49DD506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45" y="2389514"/>
            <a:ext cx="2524356" cy="193818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1371600" fontAlgn="base">
              <a:spcBef>
                <a:spcPct val="50000"/>
              </a:spcBef>
              <a:spcAft>
                <a:spcPct val="0"/>
              </a:spcAft>
            </a:pPr>
            <a:endParaRPr kumimoji="1" lang="ja-JP" altLang="en-US" sz="2700">
              <a:solidFill>
                <a:prstClr val="black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8" name="角丸四角形吹き出し 35">
            <a:extLst>
              <a:ext uri="{FF2B5EF4-FFF2-40B4-BE49-F238E27FC236}">
                <a16:creationId xmlns:a16="http://schemas.microsoft.com/office/drawing/2014/main" id="{27B02773-778B-050E-8921-DA52D90BDEA2}"/>
              </a:ext>
            </a:extLst>
          </p:cNvPr>
          <p:cNvSpPr/>
          <p:nvPr/>
        </p:nvSpPr>
        <p:spPr>
          <a:xfrm>
            <a:off x="659358" y="4521114"/>
            <a:ext cx="2332964" cy="692779"/>
          </a:xfrm>
          <a:prstGeom prst="wedgeRoundRectCallout">
            <a:avLst>
              <a:gd name="adj1" fmla="val 29719"/>
              <a:gd name="adj2" fmla="val -9144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mn-MN" altLang="ja-JP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Ул- 200,000 төг</a:t>
            </a:r>
          </a:p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mn-MN" altLang="ja-JP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Цавуу-100,000 төг</a:t>
            </a:r>
            <a:endParaRPr kumimoji="1" lang="en-US" altLang="ja-JP" dirty="0">
              <a:solidFill>
                <a:prstClr val="black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6" name="角丸四角形吹き出し 35">
            <a:extLst>
              <a:ext uri="{FF2B5EF4-FFF2-40B4-BE49-F238E27FC236}">
                <a16:creationId xmlns:a16="http://schemas.microsoft.com/office/drawing/2014/main" id="{DD79E5A8-9F7B-67FD-84CF-4260E746D56E}"/>
              </a:ext>
            </a:extLst>
          </p:cNvPr>
          <p:cNvSpPr/>
          <p:nvPr/>
        </p:nvSpPr>
        <p:spPr>
          <a:xfrm>
            <a:off x="6772847" y="767259"/>
            <a:ext cx="4842570" cy="843824"/>
          </a:xfrm>
          <a:prstGeom prst="wedgeRoundRectCallout">
            <a:avLst>
              <a:gd name="adj1" fmla="val -66961"/>
              <a:gd name="adj2" fmla="val 9271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МУ</a:t>
            </a:r>
            <a:r>
              <a:rPr kumimoji="1" lang="mn-MN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-</a:t>
            </a:r>
            <a:r>
              <a:rPr kumimoji="1" lang="en-US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ын</a:t>
            </a:r>
            <a:r>
              <a:rPr kumimoji="1" lang="en-US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kumimoji="1" lang="en-US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гарал</a:t>
            </a:r>
            <a:r>
              <a:rPr kumimoji="1" lang="en-US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kumimoji="1" lang="en-US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үүсэлтэй</a:t>
            </a:r>
            <a:r>
              <a:rPr kumimoji="1" lang="en-US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kumimoji="1" lang="en-US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арьс</a:t>
            </a:r>
            <a:r>
              <a:rPr kumimoji="1" lang="mn-MN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-</a:t>
            </a:r>
            <a:r>
              <a:rPr kumimoji="1" lang="en-US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</a:t>
            </a:r>
            <a:r>
              <a:rPr kumimoji="1" lang="mn-MN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0</a:t>
            </a:r>
            <a:r>
              <a:rPr kumimoji="1" lang="en-US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0,000 </a:t>
            </a:r>
            <a:r>
              <a:rPr kumimoji="1" lang="en-US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төг</a:t>
            </a:r>
            <a:endParaRPr kumimoji="1" lang="mn-MN" dirty="0">
              <a:solidFill>
                <a:prstClr val="black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Үйлдвэрлэлийн</a:t>
            </a:r>
            <a:r>
              <a:rPr kumimoji="1" lang="en-US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kumimoji="1" lang="en-US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зардал</a:t>
            </a:r>
            <a:r>
              <a:rPr kumimoji="1" lang="mn-MN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-</a:t>
            </a:r>
            <a:r>
              <a:rPr kumimoji="1" lang="en-US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50,000 </a:t>
            </a:r>
            <a:r>
              <a:rPr kumimoji="1" lang="en-US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төг</a:t>
            </a:r>
            <a:endParaRPr kumimoji="1" lang="mn-MN" dirty="0">
              <a:solidFill>
                <a:prstClr val="black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Ашиг</a:t>
            </a:r>
            <a:r>
              <a:rPr kumimoji="1" lang="mn-MN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-</a:t>
            </a:r>
            <a:r>
              <a:rPr kumimoji="1" lang="en-US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30,000 </a:t>
            </a:r>
            <a:r>
              <a:rPr kumimoji="1" lang="en-US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төг</a:t>
            </a:r>
            <a:endParaRPr kumimoji="1" lang="mn-MN" altLang="ja-JP" dirty="0">
              <a:solidFill>
                <a:prstClr val="black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50DF957-87E1-9EDB-CE7F-42B392F75867}"/>
              </a:ext>
            </a:extLst>
          </p:cNvPr>
          <p:cNvGrpSpPr/>
          <p:nvPr/>
        </p:nvGrpSpPr>
        <p:grpSpPr>
          <a:xfrm>
            <a:off x="6838183" y="3914766"/>
            <a:ext cx="4940240" cy="1044581"/>
            <a:chOff x="7155195" y="2936266"/>
            <a:chExt cx="5250797" cy="104458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AA79EF-66D5-3DFA-1673-FE7153919CC5}"/>
                </a:ext>
              </a:extLst>
            </p:cNvPr>
            <p:cNvSpPr txBox="1"/>
            <p:nvPr/>
          </p:nvSpPr>
          <p:spPr>
            <a:xfrm>
              <a:off x="7155195" y="2936266"/>
              <a:ext cx="5226148" cy="1044581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mn-MN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mn-MN" sz="24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300</a:t>
              </a:r>
              <a:r>
                <a:rPr lang="en-US" sz="24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,000</a:t>
              </a:r>
              <a:r>
                <a:rPr lang="mn-MN" sz="24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төг</a:t>
              </a:r>
              <a:r>
                <a:rPr lang="en-US" sz="24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mn-MN" altLang="ja-JP" sz="20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ЗГҮ-гүй</a:t>
              </a:r>
              <a:r>
                <a:rPr lang="mn-Mong-MN" sz="2000" dirty="0">
                  <a:solidFill>
                    <a:srgbClr val="00B0F0"/>
                  </a:solidFill>
                  <a:latin typeface="Arial" panose="020B0604020202020204" pitchFamily="34" charset="0"/>
                </a:rPr>
                <a:t>)</a:t>
              </a:r>
              <a:r>
                <a:rPr lang="en-US" sz="2000" dirty="0">
                  <a:solidFill>
                    <a:srgbClr val="00B0F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endParaRPr lang="mn-MN" sz="20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dirty="0">
                  <a:solidFill>
                    <a:srgbClr val="00B0F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kumimoji="1" lang="mn-MN" sz="3600" b="1" dirty="0">
                  <a:solidFill>
                    <a:srgbClr val="00B0F0"/>
                  </a:solidFill>
                  <a:latin typeface="Arial" panose="020B0604020202020204" pitchFamily="34" charset="0"/>
                  <a:ea typeface="ＭＳ ゴシック" pitchFamily="49" charset="-128"/>
                  <a:cs typeface="Arial" panose="020B0604020202020204" pitchFamily="34" charset="0"/>
                </a:rPr>
                <a:t>       </a:t>
              </a:r>
              <a:r>
                <a:rPr kumimoji="1" lang="mn-MN" sz="2400" dirty="0">
                  <a:solidFill>
                    <a:srgbClr val="00B0F0"/>
                  </a:solidFill>
                  <a:latin typeface="Arial" panose="020B0604020202020204" pitchFamily="34" charset="0"/>
                  <a:ea typeface="ＭＳ ゴシック" pitchFamily="49" charset="-128"/>
                  <a:cs typeface="Arial" panose="020B0604020202020204" pitchFamily="34" charset="0"/>
                </a:rPr>
                <a:t>500</a:t>
              </a:r>
              <a:r>
                <a:rPr kumimoji="1" lang="en-US" sz="2400" dirty="0">
                  <a:solidFill>
                    <a:srgbClr val="00B0F0"/>
                  </a:solidFill>
                  <a:latin typeface="Arial" panose="020B0604020202020204" pitchFamily="34" charset="0"/>
                  <a:ea typeface="ＭＳ ゴシック" pitchFamily="49" charset="-128"/>
                  <a:cs typeface="Arial" panose="020B0604020202020204" pitchFamily="34" charset="0"/>
                </a:rPr>
                <a:t>,</a:t>
              </a:r>
              <a:r>
                <a:rPr kumimoji="1" lang="mn-MN" sz="2400" dirty="0">
                  <a:solidFill>
                    <a:srgbClr val="00B0F0"/>
                  </a:solidFill>
                  <a:latin typeface="Arial" panose="020B0604020202020204" pitchFamily="34" charset="0"/>
                  <a:ea typeface="ＭＳ ゴシック" pitchFamily="49" charset="-128"/>
                  <a:cs typeface="Arial" panose="020B0604020202020204" pitchFamily="34" charset="0"/>
                </a:rPr>
                <a:t>000</a:t>
              </a:r>
              <a:r>
                <a:rPr kumimoji="1" lang="mn-Mong-MN" sz="2400" dirty="0">
                  <a:solidFill>
                    <a:srgbClr val="00B0F0"/>
                  </a:solidFill>
                  <a:latin typeface="Arial" panose="020B0604020202020204" pitchFamily="34" charset="0"/>
                  <a:ea typeface="ＭＳ ゴシック" pitchFamily="49" charset="-128"/>
                </a:rPr>
                <a:t> </a:t>
              </a:r>
              <a:r>
                <a:rPr kumimoji="1" lang="en-US" sz="2400" dirty="0" err="1">
                  <a:solidFill>
                    <a:srgbClr val="00B0F0"/>
                  </a:solidFill>
                  <a:latin typeface="Arial" panose="020B0604020202020204" pitchFamily="34" charset="0"/>
                  <a:ea typeface="ＭＳ ゴシック" pitchFamily="49" charset="-128"/>
                  <a:cs typeface="Arial" panose="020B0604020202020204" pitchFamily="34" charset="0"/>
                </a:rPr>
                <a:t>төг</a:t>
              </a:r>
              <a:endParaRPr lang="mn-MN" sz="3600" dirty="0">
                <a:solidFill>
                  <a:srgbClr val="00B0F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09D8D15-2964-DE3C-D666-24172A2A6CFD}"/>
                </a:ext>
              </a:extLst>
            </p:cNvPr>
            <p:cNvCxnSpPr>
              <a:cxnSpLocks/>
            </p:cNvCxnSpPr>
            <p:nvPr/>
          </p:nvCxnSpPr>
          <p:spPr>
            <a:xfrm>
              <a:off x="7629337" y="3440281"/>
              <a:ext cx="2864541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C2CF7E-693C-91B2-66EF-4A6820EEC584}"/>
                </a:ext>
              </a:extLst>
            </p:cNvPr>
            <p:cNvSpPr txBox="1"/>
            <p:nvPr/>
          </p:nvSpPr>
          <p:spPr>
            <a:xfrm>
              <a:off x="10567826" y="3219211"/>
              <a:ext cx="183816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00B0F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×100 = </a:t>
              </a:r>
              <a:r>
                <a:rPr lang="mn-MN" sz="2000" b="1" dirty="0">
                  <a:solidFill>
                    <a:srgbClr val="00B0F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60</a:t>
              </a:r>
              <a:r>
                <a:rPr lang="en-US" sz="2000" b="1" dirty="0">
                  <a:solidFill>
                    <a:srgbClr val="00B0F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%</a:t>
              </a:r>
              <a:endParaRPr lang="en-US" sz="20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8D67247-95A6-DD6D-99B1-56FCBC4BEEC2}"/>
              </a:ext>
            </a:extLst>
          </p:cNvPr>
          <p:cNvSpPr txBox="1"/>
          <p:nvPr/>
        </p:nvSpPr>
        <p:spPr>
          <a:xfrm>
            <a:off x="6906288" y="2046194"/>
            <a:ext cx="480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ong-MN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 </a:t>
            </a:r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Үйлдвэрлэлийн зардал </a:t>
            </a:r>
            <a:r>
              <a:rPr lang="mn-Mong-MN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(</a:t>
            </a:r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ҮЗ</a:t>
            </a:r>
            <a:r>
              <a:rPr lang="mn-Mong-MN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)- </a:t>
            </a:r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20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0,000 </a:t>
            </a:r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төг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64AD399C-1407-BD83-35A2-E6BD5F2A5A05}"/>
              </a:ext>
            </a:extLst>
          </p:cNvPr>
          <p:cNvSpPr/>
          <p:nvPr/>
        </p:nvSpPr>
        <p:spPr>
          <a:xfrm rot="5400000">
            <a:off x="9001562" y="-616970"/>
            <a:ext cx="294942" cy="4976647"/>
          </a:xfrm>
          <a:prstGeom prst="rightBrace">
            <a:avLst>
              <a:gd name="adj1" fmla="val 35688"/>
              <a:gd name="adj2" fmla="val 5225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2E7058D-0F48-1064-519A-277B4495BFD7}"/>
              </a:ext>
            </a:extLst>
          </p:cNvPr>
          <p:cNvSpPr txBox="1"/>
          <p:nvPr/>
        </p:nvSpPr>
        <p:spPr>
          <a:xfrm>
            <a:off x="6815354" y="3179243"/>
            <a:ext cx="5031174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mn-MN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300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,000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altLang="ja-JP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ЗГҮ-гүй</a:t>
            </a:r>
            <a:r>
              <a:rPr lang="mn-Mong-MN" dirty="0">
                <a:solidFill>
                  <a:srgbClr val="002060"/>
                </a:solidFill>
                <a:latin typeface="Arial" panose="020B0604020202020204" pitchFamily="34" charset="0"/>
              </a:rPr>
              <a:t>)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200,000</a:t>
            </a:r>
            <a:r>
              <a:rPr lang="mn-MN" sz="1800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mn-Mong-MN" dirty="0">
                <a:solidFill>
                  <a:srgbClr val="002060"/>
                </a:solidFill>
                <a:latin typeface="Arial" panose="020B0604020202020204" pitchFamily="34" charset="0"/>
              </a:rPr>
              <a:t>(</a:t>
            </a:r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</a:t>
            </a:r>
            <a:r>
              <a:rPr lang="mn-Mong-MN" dirty="0">
                <a:latin typeface="Arial" panose="020B0604020202020204" pitchFamily="34" charset="0"/>
              </a:rPr>
              <a:t>)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= </a:t>
            </a:r>
            <a:r>
              <a:rPr kumimoji="1" lang="mn-MN" b="1" dirty="0">
                <a:solidFill>
                  <a:srgbClr val="FF0000"/>
                </a:solidFill>
                <a:latin typeface="Arial" charset="0"/>
                <a:ea typeface="ＭＳ ゴシック" pitchFamily="49" charset="-128"/>
              </a:rPr>
              <a:t>500</a:t>
            </a:r>
            <a:r>
              <a:rPr kumimoji="1" lang="en-US" b="1" dirty="0">
                <a:solidFill>
                  <a:srgbClr val="FF0000"/>
                </a:solidFill>
                <a:latin typeface="Arial" charset="0"/>
                <a:ea typeface="ＭＳ ゴシック" pitchFamily="49" charset="-128"/>
              </a:rPr>
              <a:t>,</a:t>
            </a:r>
            <a:r>
              <a:rPr kumimoji="1" lang="mn-MN" b="1" dirty="0">
                <a:solidFill>
                  <a:srgbClr val="FF0000"/>
                </a:solidFill>
                <a:latin typeface="Arial" charset="0"/>
                <a:ea typeface="ＭＳ ゴシック" pitchFamily="49" charset="-128"/>
              </a:rPr>
              <a:t>000</a:t>
            </a:r>
            <a:r>
              <a:rPr kumimoji="1" lang="mn-Mong-MN" b="1" dirty="0">
                <a:solidFill>
                  <a:srgbClr val="FF0000"/>
                </a:solidFill>
                <a:latin typeface="Arial" charset="0"/>
                <a:ea typeface="ＭＳ ゴシック" pitchFamily="49" charset="-128"/>
              </a:rPr>
              <a:t> </a:t>
            </a:r>
            <a:r>
              <a:rPr kumimoji="1" lang="en-US" b="1" dirty="0" err="1">
                <a:solidFill>
                  <a:srgbClr val="FF0000"/>
                </a:solidFill>
                <a:latin typeface="Arial" charset="0"/>
                <a:ea typeface="ＭＳ ゴシック" pitchFamily="49" charset="-128"/>
              </a:rPr>
              <a:t>төг</a:t>
            </a:r>
            <a:endParaRPr lang="en-US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9D8BD87-9B05-E0FD-69BB-E2C07984240D}"/>
              </a:ext>
            </a:extLst>
          </p:cNvPr>
          <p:cNvSpPr txBox="1"/>
          <p:nvPr/>
        </p:nvSpPr>
        <p:spPr>
          <a:xfrm>
            <a:off x="6772847" y="2739876"/>
            <a:ext cx="4546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mn-MN" b="1" dirty="0">
                <a:solidFill>
                  <a:srgbClr val="FF0000"/>
                </a:solidFill>
                <a:latin typeface="Arial" charset="0"/>
                <a:ea typeface="ＭＳ ゴシック" pitchFamily="49" charset="-128"/>
              </a:rPr>
              <a:t>Нийт үнэ: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5043A7-30DD-1046-49D5-CABB74FC1EFA}"/>
              </a:ext>
            </a:extLst>
          </p:cNvPr>
          <p:cNvSpPr txBox="1"/>
          <p:nvPr/>
        </p:nvSpPr>
        <p:spPr>
          <a:xfrm>
            <a:off x="4472878" y="5106693"/>
            <a:ext cx="700907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mn-M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50" charset="-128"/>
              </a:rPr>
              <a:t>Дүгнэлт: </a:t>
            </a:r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Зохих гарал үүсэлгүй материал нь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FCA </a:t>
            </a:r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үнийн 50%-иас хэтэрсэн тул гарал үүслийн шалгуур хангаагүй.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7">
            <a:extLst>
              <a:ext uri="{FF2B5EF4-FFF2-40B4-BE49-F238E27FC236}">
                <a16:creationId xmlns:a16="http://schemas.microsoft.com/office/drawing/2014/main" id="{8EB5CB6E-419C-2BAF-9D36-24B495224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2158" y="5869523"/>
            <a:ext cx="70932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3716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ja-JP" sz="2400" dirty="0">
                <a:solidFill>
                  <a:prstClr val="black"/>
                </a:solidFill>
                <a:latin typeface="Arial" charset="0"/>
                <a:ea typeface="ＭＳ Ｐゴシック" pitchFamily="50" charset="-128"/>
              </a:rPr>
              <a:t>→</a:t>
            </a:r>
            <a:r>
              <a:rPr kumimoji="1" lang="mn-MN" altLang="ja-JP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Харин </a:t>
            </a:r>
            <a:r>
              <a:rPr kumimoji="1" lang="mn-MN" altLang="ja-JP" sz="2400" dirty="0">
                <a:solidFill>
                  <a:srgbClr val="FF0000"/>
                </a:solidFill>
              </a:rPr>
              <a:t>БТКУС-ийн Зүйлийн түвшиний өөрчлөлтөд</a:t>
            </a:r>
            <a:r>
              <a:rPr kumimoji="1" lang="en-US" altLang="ja-JP" sz="2400" dirty="0">
                <a:solidFill>
                  <a:srgbClr val="FF0000"/>
                </a:solidFill>
              </a:rPr>
              <a:t> </a:t>
            </a:r>
            <a:r>
              <a:rPr kumimoji="1" lang="mn-MN" altLang="ja-JP" sz="2400" dirty="0">
                <a:solidFill>
                  <a:srgbClr val="FF0000"/>
                </a:solidFill>
              </a:rPr>
              <a:t>орсон тул хөнгөлөлт эдлэнэ  </a:t>
            </a:r>
            <a:endParaRPr kumimoji="1" lang="en-US" altLang="ja-JP" sz="24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1581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00057-E2F1-62C4-304F-ECF61AAF1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32DA1F-820E-4ADE-59C5-C3BC1FB13086}"/>
              </a:ext>
            </a:extLst>
          </p:cNvPr>
          <p:cNvSpPr/>
          <p:nvPr/>
        </p:nvSpPr>
        <p:spPr>
          <a:xfrm>
            <a:off x="-1055" y="-19352"/>
            <a:ext cx="12192000" cy="638175"/>
          </a:xfrm>
          <a:prstGeom prst="rect">
            <a:avLst/>
          </a:prstGeom>
          <a:solidFill>
            <a:srgbClr val="002654"/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46AB3A-0CCC-947D-52D3-ABDF941469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6" y="93025"/>
            <a:ext cx="457483" cy="4658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B7CC74-A728-88C7-6DAB-93DDEE4B8457}"/>
              </a:ext>
            </a:extLst>
          </p:cNvPr>
          <p:cNvSpPr txBox="1"/>
          <p:nvPr/>
        </p:nvSpPr>
        <p:spPr>
          <a:xfrm>
            <a:off x="597529" y="76085"/>
            <a:ext cx="38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Засгийн газрын хэрэгжүүлэгч агентлаг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Гаалийн ерөнхий газар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61A65F-D70A-E557-3795-83344EA3DC97}"/>
              </a:ext>
            </a:extLst>
          </p:cNvPr>
          <p:cNvCxnSpPr>
            <a:cxnSpLocks/>
          </p:cNvCxnSpPr>
          <p:nvPr/>
        </p:nvCxnSpPr>
        <p:spPr>
          <a:xfrm>
            <a:off x="-1055" y="6857999"/>
            <a:ext cx="12193055" cy="1"/>
          </a:xfrm>
          <a:prstGeom prst="line">
            <a:avLst/>
          </a:prstGeom>
          <a:ln>
            <a:solidFill>
              <a:srgbClr val="0049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3" descr="D:\xampp\htdocs\gzhorood\wp-content\uploads\2021\12\line-1-150x1.jpg">
            <a:extLst>
              <a:ext uri="{FF2B5EF4-FFF2-40B4-BE49-F238E27FC236}">
                <a16:creationId xmlns:a16="http://schemas.microsoft.com/office/drawing/2014/main" id="{D13C832C-E081-6BEF-F44B-85EC55E52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00520"/>
            <a:ext cx="12192000" cy="81280"/>
          </a:xfrm>
          <a:prstGeom prst="rect">
            <a:avLst/>
          </a:prstGeom>
          <a:noFill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77648D4-43A6-3254-7CEC-9E993FF17E9B}"/>
              </a:ext>
            </a:extLst>
          </p:cNvPr>
          <p:cNvSpPr/>
          <p:nvPr/>
        </p:nvSpPr>
        <p:spPr>
          <a:xfrm>
            <a:off x="0" y="6746788"/>
            <a:ext cx="12192000" cy="111211"/>
          </a:xfrm>
          <a:prstGeom prst="rect">
            <a:avLst/>
          </a:prstGeom>
          <a:solidFill>
            <a:srgbClr val="00224A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43" name="object 3">
            <a:extLst>
              <a:ext uri="{FF2B5EF4-FFF2-40B4-BE49-F238E27FC236}">
                <a16:creationId xmlns:a16="http://schemas.microsoft.com/office/drawing/2014/main" id="{7CD42BBB-11CA-3063-5DAF-59659102327F}"/>
              </a:ext>
            </a:extLst>
          </p:cNvPr>
          <p:cNvGrpSpPr/>
          <p:nvPr/>
        </p:nvGrpSpPr>
        <p:grpSpPr>
          <a:xfrm>
            <a:off x="-1055" y="610327"/>
            <a:ext cx="12192000" cy="53975"/>
            <a:chOff x="0" y="579121"/>
            <a:chExt cx="12192000" cy="53975"/>
          </a:xfrm>
        </p:grpSpPr>
        <p:sp>
          <p:nvSpPr>
            <p:cNvPr id="144" name="object 4">
              <a:extLst>
                <a:ext uri="{FF2B5EF4-FFF2-40B4-BE49-F238E27FC236}">
                  <a16:creationId xmlns:a16="http://schemas.microsoft.com/office/drawing/2014/main" id="{846A391D-430F-9283-03D9-EFE8E8B27100}"/>
                </a:ext>
              </a:extLst>
            </p:cNvPr>
            <p:cNvSpPr/>
            <p:nvPr/>
          </p:nvSpPr>
          <p:spPr>
            <a:xfrm>
              <a:off x="0" y="587376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20">
                  <a:moveTo>
                    <a:pt x="121920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12192000" y="4571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5BA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object 5">
              <a:extLst>
                <a:ext uri="{FF2B5EF4-FFF2-40B4-BE49-F238E27FC236}">
                  <a16:creationId xmlns:a16="http://schemas.microsoft.com/office/drawing/2014/main" id="{ADA4FD49-97AA-1A0A-7BA0-CF824C0F4B16}"/>
                </a:ext>
              </a:extLst>
            </p:cNvPr>
            <p:cNvSpPr/>
            <p:nvPr/>
          </p:nvSpPr>
          <p:spPr>
            <a:xfrm>
              <a:off x="4209288" y="579121"/>
              <a:ext cx="3619500" cy="45720"/>
            </a:xfrm>
            <a:custGeom>
              <a:avLst/>
              <a:gdLst/>
              <a:ahLst/>
              <a:cxnLst/>
              <a:rect l="l" t="t" r="r" b="b"/>
              <a:pathLst>
                <a:path w="3619500" h="45720">
                  <a:moveTo>
                    <a:pt x="36195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3619500" y="45718"/>
                  </a:lnTo>
                  <a:lnTo>
                    <a:pt x="3619500" y="0"/>
                  </a:lnTo>
                  <a:close/>
                </a:path>
              </a:pathLst>
            </a:custGeom>
            <a:solidFill>
              <a:srgbClr val="DA1F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4D2018E-7EFF-B999-A58F-D0A826ECE0F2}"/>
              </a:ext>
            </a:extLst>
          </p:cNvPr>
          <p:cNvSpPr/>
          <p:nvPr/>
        </p:nvSpPr>
        <p:spPr>
          <a:xfrm>
            <a:off x="8438147" y="164656"/>
            <a:ext cx="3613807" cy="338554"/>
          </a:xfrm>
          <a:prstGeom prst="rect">
            <a:avLst/>
          </a:prstGeom>
          <a:solidFill>
            <a:srgbClr val="BE5108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ЕАЭЗХ-НЫ ТҮР ХЭЛЭЛЦЭЭР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528587-01D7-5F62-E0C3-7508CEEFDAAB}"/>
              </a:ext>
            </a:extLst>
          </p:cNvPr>
          <p:cNvSpPr txBox="1"/>
          <p:nvPr/>
        </p:nvSpPr>
        <p:spPr>
          <a:xfrm>
            <a:off x="554644" y="920904"/>
            <a:ext cx="195316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ЖИШЭЭ 2</a:t>
            </a:r>
            <a:r>
              <a:rPr lang="en-US" sz="2000" b="1" dirty="0"/>
              <a:t>:</a:t>
            </a:r>
            <a:endParaRPr kumimoji="0" lang="mn-MN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Rectangle 57">
            <a:extLst>
              <a:ext uri="{FF2B5EF4-FFF2-40B4-BE49-F238E27FC236}">
                <a16:creationId xmlns:a16="http://schemas.microsoft.com/office/drawing/2014/main" id="{5DD22153-DAD9-2F42-323E-D66F48E0C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0381" y="1666584"/>
            <a:ext cx="2698055" cy="2965527"/>
          </a:xfrm>
          <a:prstGeom prst="rect">
            <a:avLst/>
          </a:prstGeom>
          <a:noFill/>
          <a:ln w="222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13716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49" name="Picture 62" descr="中底">
            <a:extLst>
              <a:ext uri="{FF2B5EF4-FFF2-40B4-BE49-F238E27FC236}">
                <a16:creationId xmlns:a16="http://schemas.microsoft.com/office/drawing/2014/main" id="{DF645845-E589-704A-7876-6B9042B1C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763" y="2879016"/>
            <a:ext cx="179784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MCj01500410000[1]">
            <a:extLst>
              <a:ext uri="{FF2B5EF4-FFF2-40B4-BE49-F238E27FC236}">
                <a16:creationId xmlns:a16="http://schemas.microsoft.com/office/drawing/2014/main" id="{D5ACC91B-A125-1A01-5599-6E8CF6CBB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9408" y="2216925"/>
            <a:ext cx="1140532" cy="93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MCj03573750000[1]">
            <a:extLst>
              <a:ext uri="{FF2B5EF4-FFF2-40B4-BE49-F238E27FC236}">
                <a16:creationId xmlns:a16="http://schemas.microsoft.com/office/drawing/2014/main" id="{38F25306-E07C-33F8-78F1-4A36B674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8233" y="1862641"/>
            <a:ext cx="954796" cy="136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Line 54">
            <a:extLst>
              <a:ext uri="{FF2B5EF4-FFF2-40B4-BE49-F238E27FC236}">
                <a16:creationId xmlns:a16="http://schemas.microsoft.com/office/drawing/2014/main" id="{7CE7B805-23B2-5F28-9AB1-9473EFDD38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04968" y="3291083"/>
            <a:ext cx="1103265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13716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3" name="Text Box 63">
            <a:extLst>
              <a:ext uri="{FF2B5EF4-FFF2-40B4-BE49-F238E27FC236}">
                <a16:creationId xmlns:a16="http://schemas.microsoft.com/office/drawing/2014/main" id="{17105BF1-C632-F160-A65E-3958BAD5B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359" y="2889694"/>
            <a:ext cx="17145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13716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t>HS:6406</a:t>
            </a:r>
          </a:p>
        </p:txBody>
      </p:sp>
      <p:sp>
        <p:nvSpPr>
          <p:cNvPr id="54" name="Text Box 64">
            <a:extLst>
              <a:ext uri="{FF2B5EF4-FFF2-40B4-BE49-F238E27FC236}">
                <a16:creationId xmlns:a16="http://schemas.microsoft.com/office/drawing/2014/main" id="{28FDE063-2745-57A6-B49F-B483392B0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46" y="3763796"/>
            <a:ext cx="3031012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13716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mn-MN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t>Гарал үүсэл</a:t>
            </a: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t>: </a:t>
            </a:r>
            <a:r>
              <a:rPr lang="mn-MN" altLang="ja-JP" sz="1800" b="1" dirty="0">
                <a:solidFill>
                  <a:srgbClr val="002060"/>
                </a:solidFill>
              </a:rPr>
              <a:t>Армени</a:t>
            </a:r>
            <a:endParaRPr lang="en-US" altLang="ja-JP" sz="1800" b="1" dirty="0">
              <a:solidFill>
                <a:srgbClr val="002060"/>
              </a:solidFill>
            </a:endParaRPr>
          </a:p>
          <a:p>
            <a:pPr defTabSz="13716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ja-JP" sz="2000" b="1" dirty="0">
              <a:solidFill>
                <a:prstClr val="black"/>
              </a:solidFill>
            </a:endParaRPr>
          </a:p>
          <a:p>
            <a:pPr marL="0" marR="0" lvl="0" indent="0" defTabSz="13716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55" name="Text Box 66">
            <a:extLst>
              <a:ext uri="{FF2B5EF4-FFF2-40B4-BE49-F238E27FC236}">
                <a16:creationId xmlns:a16="http://schemas.microsoft.com/office/drawing/2014/main" id="{2A6AC60D-C374-EED0-A5E4-5425D90CD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44" y="1927848"/>
            <a:ext cx="1514475" cy="461665"/>
          </a:xfrm>
          <a:prstGeom prst="rect">
            <a:avLst/>
          </a:prstGeom>
          <a:solidFill>
            <a:srgbClr val="FFFFFF"/>
          </a:solidFill>
          <a:ln w="28575" cmpd="dbl">
            <a:solidFill>
              <a:sysClr val="windowText" lastClr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defTabSz="13716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mn-MN" altLang="ja-JP" sz="2400" b="1" dirty="0">
                <a:solidFill>
                  <a:prstClr val="black"/>
                </a:solidFill>
              </a:rPr>
              <a:t>Армени</a:t>
            </a:r>
            <a:endParaRPr lang="en-US" altLang="ja-JP" sz="2400" b="1" dirty="0">
              <a:solidFill>
                <a:prstClr val="black"/>
              </a:solidFill>
            </a:endParaRPr>
          </a:p>
        </p:txBody>
      </p:sp>
      <p:sp>
        <p:nvSpPr>
          <p:cNvPr id="57" name="Text Box 26">
            <a:extLst>
              <a:ext uri="{FF2B5EF4-FFF2-40B4-BE49-F238E27FC236}">
                <a16:creationId xmlns:a16="http://schemas.microsoft.com/office/drawing/2014/main" id="{1A703D82-0017-5F0F-E317-E74DA834B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817" y="1232771"/>
            <a:ext cx="1953166" cy="461665"/>
          </a:xfrm>
          <a:prstGeom prst="rect">
            <a:avLst/>
          </a:prstGeom>
          <a:solidFill>
            <a:srgbClr val="FFFFFF"/>
          </a:solidFill>
          <a:ln w="28575" cmpd="dbl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13716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t>Mo</a:t>
            </a:r>
            <a:r>
              <a:rPr kumimoji="1" lang="mn-MN" altLang="ja-JP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t>нгол</a:t>
            </a:r>
            <a:endParaRPr kumimoji="1" lang="en-US" altLang="ja-JP" sz="2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59" name="Text Box 60">
            <a:extLst>
              <a:ext uri="{FF2B5EF4-FFF2-40B4-BE49-F238E27FC236}">
                <a16:creationId xmlns:a16="http://schemas.microsoft.com/office/drawing/2014/main" id="{92541D14-E502-2D54-6A5F-F2C52CE7D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6" y="2431090"/>
            <a:ext cx="198518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13716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mn-MN" altLang="ja-JP" sz="2700" kern="0" dirty="0">
                <a:solidFill>
                  <a:srgbClr val="002060"/>
                </a:solidFill>
              </a:rPr>
              <a:t>Гут</a:t>
            </a:r>
            <a:r>
              <a:rPr kumimoji="1" lang="mn-MN" altLang="ja-JP" sz="27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t>лын ул</a:t>
            </a:r>
            <a:endParaRPr kumimoji="1" lang="en-US" altLang="ja-JP" sz="27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60" name="テキスト ボックス 25">
            <a:extLst>
              <a:ext uri="{FF2B5EF4-FFF2-40B4-BE49-F238E27FC236}">
                <a16:creationId xmlns:a16="http://schemas.microsoft.com/office/drawing/2014/main" id="{7DD38585-BADC-AE76-14D9-6468E03690D4}"/>
              </a:ext>
            </a:extLst>
          </p:cNvPr>
          <p:cNvSpPr txBox="1"/>
          <p:nvPr/>
        </p:nvSpPr>
        <p:spPr>
          <a:xfrm>
            <a:off x="435027" y="5386081"/>
            <a:ext cx="265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altLang="ja-JP" dirty="0">
                <a:solidFill>
                  <a:srgbClr val="002060"/>
                </a:solidFill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ЗГҮ-гүй материалын өртөг- </a:t>
            </a:r>
            <a:r>
              <a:rPr kumimoji="1" lang="mn-Mong-MN" altLang="ja-JP" dirty="0">
                <a:solidFill>
                  <a:srgbClr val="002060"/>
                </a:solidFill>
                <a:latin typeface="Arial" panose="020B0604020202020204" pitchFamily="34" charset="0"/>
                <a:ea typeface="ＭＳ ゴシック" pitchFamily="49" charset="-128"/>
              </a:rPr>
              <a:t>30</a:t>
            </a:r>
            <a:r>
              <a:rPr kumimoji="1" lang="mn-MN" altLang="ja-JP" dirty="0">
                <a:solidFill>
                  <a:srgbClr val="002060"/>
                </a:solidFill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0,000 төг </a:t>
            </a:r>
          </a:p>
        </p:txBody>
      </p:sp>
      <p:sp>
        <p:nvSpPr>
          <p:cNvPr id="61" name="Text Box 63">
            <a:extLst>
              <a:ext uri="{FF2B5EF4-FFF2-40B4-BE49-F238E27FC236}">
                <a16:creationId xmlns:a16="http://schemas.microsoft.com/office/drawing/2014/main" id="{40492B3D-16D6-1C99-4DB2-42642AA0D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2158" y="3619297"/>
            <a:ext cx="171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13716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t>HS:6403</a:t>
            </a:r>
          </a:p>
        </p:txBody>
      </p:sp>
      <p:sp>
        <p:nvSpPr>
          <p:cNvPr id="63" name="Rectangle 56">
            <a:extLst>
              <a:ext uri="{FF2B5EF4-FFF2-40B4-BE49-F238E27FC236}">
                <a16:creationId xmlns:a16="http://schemas.microsoft.com/office/drawing/2014/main" id="{59EFE0DC-4C43-1F9B-2ACB-B3857AF59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45" y="2389514"/>
            <a:ext cx="2524356" cy="193818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1371600" fontAlgn="base">
              <a:spcBef>
                <a:spcPct val="50000"/>
              </a:spcBef>
              <a:spcAft>
                <a:spcPct val="0"/>
              </a:spcAft>
            </a:pPr>
            <a:endParaRPr kumimoji="1" lang="ja-JP" altLang="en-US" sz="2700">
              <a:solidFill>
                <a:prstClr val="black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8" name="角丸四角形吹き出し 35">
            <a:extLst>
              <a:ext uri="{FF2B5EF4-FFF2-40B4-BE49-F238E27FC236}">
                <a16:creationId xmlns:a16="http://schemas.microsoft.com/office/drawing/2014/main" id="{3D65C3E9-58BF-D1C1-8BD2-0AB2A33ACFF3}"/>
              </a:ext>
            </a:extLst>
          </p:cNvPr>
          <p:cNvSpPr/>
          <p:nvPr/>
        </p:nvSpPr>
        <p:spPr>
          <a:xfrm>
            <a:off x="659358" y="4521114"/>
            <a:ext cx="2332964" cy="692779"/>
          </a:xfrm>
          <a:prstGeom prst="wedgeRoundRectCallout">
            <a:avLst>
              <a:gd name="adj1" fmla="val 29719"/>
              <a:gd name="adj2" fmla="val -9144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mn-MN" altLang="ja-JP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Ул- 200,000 төг</a:t>
            </a:r>
          </a:p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mn-MN" altLang="ja-JP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Цавуу-100,000 төг</a:t>
            </a:r>
            <a:endParaRPr kumimoji="1" lang="en-US" altLang="ja-JP" dirty="0">
              <a:solidFill>
                <a:prstClr val="black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6" name="角丸四角形吹き出し 35">
            <a:extLst>
              <a:ext uri="{FF2B5EF4-FFF2-40B4-BE49-F238E27FC236}">
                <a16:creationId xmlns:a16="http://schemas.microsoft.com/office/drawing/2014/main" id="{6597DF6E-4B5F-2E89-0187-1282364DA7C2}"/>
              </a:ext>
            </a:extLst>
          </p:cNvPr>
          <p:cNvSpPr/>
          <p:nvPr/>
        </p:nvSpPr>
        <p:spPr>
          <a:xfrm>
            <a:off x="6772847" y="767259"/>
            <a:ext cx="4842570" cy="843824"/>
          </a:xfrm>
          <a:prstGeom prst="wedgeRoundRectCallout">
            <a:avLst>
              <a:gd name="adj1" fmla="val -66961"/>
              <a:gd name="adj2" fmla="val 9271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МУ</a:t>
            </a:r>
            <a:r>
              <a:rPr kumimoji="1" lang="mn-MN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-</a:t>
            </a:r>
            <a:r>
              <a:rPr kumimoji="1" lang="en-US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ын</a:t>
            </a:r>
            <a:r>
              <a:rPr kumimoji="1" lang="en-US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kumimoji="1" lang="en-US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гарал</a:t>
            </a:r>
            <a:r>
              <a:rPr kumimoji="1" lang="en-US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kumimoji="1" lang="en-US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үүсэлтэй</a:t>
            </a:r>
            <a:r>
              <a:rPr kumimoji="1" lang="en-US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kumimoji="1" lang="en-US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арьс</a:t>
            </a:r>
            <a:r>
              <a:rPr kumimoji="1" lang="mn-MN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-</a:t>
            </a:r>
            <a:r>
              <a:rPr kumimoji="1" lang="en-US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</a:t>
            </a:r>
            <a:r>
              <a:rPr kumimoji="1" lang="mn-MN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0</a:t>
            </a:r>
            <a:r>
              <a:rPr kumimoji="1" lang="en-US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0,000 </a:t>
            </a:r>
            <a:r>
              <a:rPr kumimoji="1" lang="en-US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төг</a:t>
            </a:r>
            <a:endParaRPr kumimoji="1" lang="mn-MN" dirty="0">
              <a:solidFill>
                <a:prstClr val="black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Үйлдвэрлэлийн</a:t>
            </a:r>
            <a:r>
              <a:rPr kumimoji="1" lang="en-US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kumimoji="1" lang="en-US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зардал</a:t>
            </a:r>
            <a:r>
              <a:rPr kumimoji="1" lang="mn-MN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-</a:t>
            </a:r>
            <a:r>
              <a:rPr kumimoji="1" lang="en-US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50,000 </a:t>
            </a:r>
            <a:r>
              <a:rPr kumimoji="1" lang="en-US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төг</a:t>
            </a:r>
            <a:endParaRPr kumimoji="1" lang="mn-MN" dirty="0">
              <a:solidFill>
                <a:prstClr val="black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Ашиг</a:t>
            </a:r>
            <a:r>
              <a:rPr kumimoji="1" lang="mn-MN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-</a:t>
            </a:r>
            <a:r>
              <a:rPr kumimoji="1" lang="en-US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30,000 </a:t>
            </a:r>
            <a:r>
              <a:rPr kumimoji="1" lang="en-US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төг</a:t>
            </a:r>
            <a:endParaRPr kumimoji="1" lang="mn-MN" altLang="ja-JP" dirty="0">
              <a:solidFill>
                <a:prstClr val="black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6491105-1366-C748-E777-F2A1623667F2}"/>
              </a:ext>
            </a:extLst>
          </p:cNvPr>
          <p:cNvGrpSpPr/>
          <p:nvPr/>
        </p:nvGrpSpPr>
        <p:grpSpPr>
          <a:xfrm>
            <a:off x="6809159" y="4257243"/>
            <a:ext cx="4940240" cy="1044581"/>
            <a:chOff x="7155195" y="2936266"/>
            <a:chExt cx="5250797" cy="104458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66CAC3-7ADA-22B3-636D-2F917E7B5187}"/>
                </a:ext>
              </a:extLst>
            </p:cNvPr>
            <p:cNvSpPr txBox="1"/>
            <p:nvPr/>
          </p:nvSpPr>
          <p:spPr>
            <a:xfrm>
              <a:off x="7155195" y="2936266"/>
              <a:ext cx="5226148" cy="1044581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mn-MN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mn-MN" sz="24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300</a:t>
              </a:r>
              <a:r>
                <a:rPr lang="en-US" sz="24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,000</a:t>
              </a:r>
              <a:r>
                <a:rPr lang="mn-MN" sz="24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төг</a:t>
              </a:r>
              <a:r>
                <a:rPr lang="en-US" sz="24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mn-MN" altLang="ja-JP" sz="20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ЗГҮ-гүй</a:t>
              </a:r>
              <a:r>
                <a:rPr lang="mn-Mong-MN" sz="2000" dirty="0">
                  <a:solidFill>
                    <a:srgbClr val="00B0F0"/>
                  </a:solidFill>
                  <a:latin typeface="Arial" panose="020B0604020202020204" pitchFamily="34" charset="0"/>
                </a:rPr>
                <a:t>)</a:t>
              </a:r>
              <a:r>
                <a:rPr lang="en-US" sz="2000" dirty="0">
                  <a:solidFill>
                    <a:srgbClr val="00B0F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endParaRPr lang="mn-MN" sz="20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dirty="0">
                  <a:solidFill>
                    <a:srgbClr val="00B0F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kumimoji="1" lang="mn-MN" sz="3600" b="1" dirty="0">
                  <a:solidFill>
                    <a:srgbClr val="00B0F0"/>
                  </a:solidFill>
                  <a:latin typeface="Arial" panose="020B0604020202020204" pitchFamily="34" charset="0"/>
                  <a:ea typeface="ＭＳ ゴシック" pitchFamily="49" charset="-128"/>
                  <a:cs typeface="Arial" panose="020B0604020202020204" pitchFamily="34" charset="0"/>
                </a:rPr>
                <a:t>       </a:t>
              </a:r>
              <a:r>
                <a:rPr kumimoji="1" lang="mn-MN" sz="2400" dirty="0">
                  <a:solidFill>
                    <a:srgbClr val="00B0F0"/>
                  </a:solidFill>
                  <a:latin typeface="Arial" panose="020B0604020202020204" pitchFamily="34" charset="0"/>
                  <a:ea typeface="ＭＳ ゴシック" pitchFamily="49" charset="-128"/>
                  <a:cs typeface="Arial" panose="020B0604020202020204" pitchFamily="34" charset="0"/>
                </a:rPr>
                <a:t>500</a:t>
              </a:r>
              <a:r>
                <a:rPr kumimoji="1" lang="en-US" sz="2400" dirty="0">
                  <a:solidFill>
                    <a:srgbClr val="00B0F0"/>
                  </a:solidFill>
                  <a:latin typeface="Arial" panose="020B0604020202020204" pitchFamily="34" charset="0"/>
                  <a:ea typeface="ＭＳ ゴシック" pitchFamily="49" charset="-128"/>
                  <a:cs typeface="Arial" panose="020B0604020202020204" pitchFamily="34" charset="0"/>
                </a:rPr>
                <a:t>,</a:t>
              </a:r>
              <a:r>
                <a:rPr kumimoji="1" lang="mn-MN" sz="2400" dirty="0">
                  <a:solidFill>
                    <a:srgbClr val="00B0F0"/>
                  </a:solidFill>
                  <a:latin typeface="Arial" panose="020B0604020202020204" pitchFamily="34" charset="0"/>
                  <a:ea typeface="ＭＳ ゴシック" pitchFamily="49" charset="-128"/>
                  <a:cs typeface="Arial" panose="020B0604020202020204" pitchFamily="34" charset="0"/>
                </a:rPr>
                <a:t>000</a:t>
              </a:r>
              <a:r>
                <a:rPr kumimoji="1" lang="mn-Mong-MN" sz="2400" dirty="0">
                  <a:solidFill>
                    <a:srgbClr val="00B0F0"/>
                  </a:solidFill>
                  <a:latin typeface="Arial" panose="020B0604020202020204" pitchFamily="34" charset="0"/>
                  <a:ea typeface="ＭＳ ゴシック" pitchFamily="49" charset="-128"/>
                </a:rPr>
                <a:t> </a:t>
              </a:r>
              <a:r>
                <a:rPr kumimoji="1" lang="en-US" sz="2400" dirty="0" err="1">
                  <a:solidFill>
                    <a:srgbClr val="00B0F0"/>
                  </a:solidFill>
                  <a:latin typeface="Arial" panose="020B0604020202020204" pitchFamily="34" charset="0"/>
                  <a:ea typeface="ＭＳ ゴシック" pitchFamily="49" charset="-128"/>
                  <a:cs typeface="Arial" panose="020B0604020202020204" pitchFamily="34" charset="0"/>
                </a:rPr>
                <a:t>төг</a:t>
              </a:r>
              <a:endParaRPr lang="mn-MN" sz="3600" dirty="0">
                <a:solidFill>
                  <a:srgbClr val="00B0F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AAF7851-CF70-DB30-7E3C-60350446F6A6}"/>
                </a:ext>
              </a:extLst>
            </p:cNvPr>
            <p:cNvCxnSpPr>
              <a:cxnSpLocks/>
            </p:cNvCxnSpPr>
            <p:nvPr/>
          </p:nvCxnSpPr>
          <p:spPr>
            <a:xfrm>
              <a:off x="7629337" y="3440281"/>
              <a:ext cx="2864541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A753F7D-4FA6-4D4F-57B7-E521608D0DFD}"/>
                </a:ext>
              </a:extLst>
            </p:cNvPr>
            <p:cNvSpPr txBox="1"/>
            <p:nvPr/>
          </p:nvSpPr>
          <p:spPr>
            <a:xfrm>
              <a:off x="10567826" y="3219211"/>
              <a:ext cx="183816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00B0F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×100 = </a:t>
              </a:r>
              <a:r>
                <a:rPr lang="mn-MN" sz="2000" b="1" dirty="0">
                  <a:solidFill>
                    <a:srgbClr val="00B0F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60</a:t>
              </a:r>
              <a:r>
                <a:rPr lang="en-US" sz="2000" b="1" dirty="0">
                  <a:solidFill>
                    <a:srgbClr val="00B0F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%</a:t>
              </a:r>
              <a:endParaRPr lang="en-US" sz="20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D9F4DB1-39F9-9BC0-D39D-C540534B814E}"/>
              </a:ext>
            </a:extLst>
          </p:cNvPr>
          <p:cNvSpPr txBox="1"/>
          <p:nvPr/>
        </p:nvSpPr>
        <p:spPr>
          <a:xfrm>
            <a:off x="6906288" y="2046194"/>
            <a:ext cx="480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ong-MN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 </a:t>
            </a:r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Үйлдвэрлэлийн зардал </a:t>
            </a:r>
            <a:r>
              <a:rPr lang="mn-Mong-MN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(</a:t>
            </a:r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ҮЗ</a:t>
            </a:r>
            <a:r>
              <a:rPr lang="mn-Mong-MN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)</a:t>
            </a:r>
            <a:r>
              <a:rPr lang="mn-Mong-MN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</a:t>
            </a:r>
            <a:r>
              <a:rPr lang="mn-MN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20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0,000 </a:t>
            </a:r>
            <a:r>
              <a:rPr lang="mn-MN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төг </a:t>
            </a:r>
            <a:endParaRPr lang="en-US" dirty="0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A42A1C3B-8B38-45BA-B97B-2D5D9662B939}"/>
              </a:ext>
            </a:extLst>
          </p:cNvPr>
          <p:cNvSpPr/>
          <p:nvPr/>
        </p:nvSpPr>
        <p:spPr>
          <a:xfrm rot="5400000">
            <a:off x="9001562" y="-616970"/>
            <a:ext cx="294942" cy="4976647"/>
          </a:xfrm>
          <a:prstGeom prst="rightBrace">
            <a:avLst>
              <a:gd name="adj1" fmla="val 35688"/>
              <a:gd name="adj2" fmla="val 5225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9FE5D07-6E0D-1DE8-7D8C-9CEA3A1A69DF}"/>
              </a:ext>
            </a:extLst>
          </p:cNvPr>
          <p:cNvSpPr txBox="1"/>
          <p:nvPr/>
        </p:nvSpPr>
        <p:spPr>
          <a:xfrm>
            <a:off x="6809159" y="3370776"/>
            <a:ext cx="5031174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mn-MN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300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,000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altLang="ja-JP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ЗГҮ-гүй</a:t>
            </a:r>
            <a:r>
              <a:rPr lang="mn-Mong-MN" dirty="0">
                <a:solidFill>
                  <a:srgbClr val="002060"/>
                </a:solidFill>
                <a:latin typeface="Arial" panose="020B0604020202020204" pitchFamily="34" charset="0"/>
              </a:rPr>
              <a:t>)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200,000</a:t>
            </a:r>
            <a:r>
              <a:rPr lang="mn-MN" sz="1800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mn-Mong-MN" dirty="0">
                <a:solidFill>
                  <a:srgbClr val="002060"/>
                </a:solidFill>
                <a:latin typeface="Arial" panose="020B0604020202020204" pitchFamily="34" charset="0"/>
              </a:rPr>
              <a:t>(</a:t>
            </a:r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</a:t>
            </a:r>
            <a:r>
              <a:rPr lang="mn-Mong-MN" dirty="0">
                <a:solidFill>
                  <a:srgbClr val="002060"/>
                </a:solidFill>
                <a:latin typeface="Arial" panose="020B0604020202020204" pitchFamily="34" charset="0"/>
              </a:rPr>
              <a:t>)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= </a:t>
            </a:r>
            <a:r>
              <a:rPr kumimoji="1" lang="mn-MN" b="1" dirty="0">
                <a:solidFill>
                  <a:srgbClr val="FF0000"/>
                </a:solidFill>
                <a:latin typeface="Arial" charset="0"/>
                <a:ea typeface="ＭＳ ゴシック" pitchFamily="49" charset="-128"/>
              </a:rPr>
              <a:t>500</a:t>
            </a:r>
            <a:r>
              <a:rPr kumimoji="1" lang="en-US" b="1" dirty="0">
                <a:solidFill>
                  <a:srgbClr val="FF0000"/>
                </a:solidFill>
                <a:latin typeface="Arial" charset="0"/>
                <a:ea typeface="ＭＳ ゴシック" pitchFamily="49" charset="-128"/>
              </a:rPr>
              <a:t>,</a:t>
            </a:r>
            <a:r>
              <a:rPr kumimoji="1" lang="mn-MN" b="1" dirty="0">
                <a:solidFill>
                  <a:srgbClr val="FF0000"/>
                </a:solidFill>
                <a:latin typeface="Arial" charset="0"/>
                <a:ea typeface="ＭＳ ゴシック" pitchFamily="49" charset="-128"/>
              </a:rPr>
              <a:t>000</a:t>
            </a:r>
            <a:r>
              <a:rPr kumimoji="1" lang="mn-Mong-MN" b="1" dirty="0">
                <a:solidFill>
                  <a:srgbClr val="FF0000"/>
                </a:solidFill>
                <a:latin typeface="Arial" charset="0"/>
                <a:ea typeface="ＭＳ ゴシック" pitchFamily="49" charset="-128"/>
              </a:rPr>
              <a:t> </a:t>
            </a:r>
            <a:r>
              <a:rPr kumimoji="1" lang="en-US" b="1" dirty="0" err="1">
                <a:solidFill>
                  <a:srgbClr val="FF0000"/>
                </a:solidFill>
                <a:latin typeface="Arial" charset="0"/>
                <a:ea typeface="ＭＳ ゴシック" pitchFamily="49" charset="-128"/>
              </a:rPr>
              <a:t>төг</a:t>
            </a:r>
            <a:endParaRPr lang="en-US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0C4CC45-5270-1517-4455-F60D8A1B6651}"/>
              </a:ext>
            </a:extLst>
          </p:cNvPr>
          <p:cNvSpPr txBox="1"/>
          <p:nvPr/>
        </p:nvSpPr>
        <p:spPr>
          <a:xfrm>
            <a:off x="6772847" y="2890233"/>
            <a:ext cx="4546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mn-MN" b="1" dirty="0">
                <a:solidFill>
                  <a:srgbClr val="FF0000"/>
                </a:solidFill>
                <a:latin typeface="Arial" charset="0"/>
                <a:ea typeface="ＭＳ ゴシック" pitchFamily="49" charset="-128"/>
              </a:rPr>
              <a:t>Нийт үнэ: </a:t>
            </a:r>
            <a:endParaRPr lang="en-US" dirty="0"/>
          </a:p>
        </p:txBody>
      </p:sp>
      <p:sp>
        <p:nvSpPr>
          <p:cNvPr id="2" name="Text Box 67">
            <a:extLst>
              <a:ext uri="{FF2B5EF4-FFF2-40B4-BE49-F238E27FC236}">
                <a16:creationId xmlns:a16="http://schemas.microsoft.com/office/drawing/2014/main" id="{1DDDCBEA-16D3-5B17-82A6-BC476B2C8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945" y="5504374"/>
            <a:ext cx="66582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3716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ja-JP" sz="2400" dirty="0">
                <a:solidFill>
                  <a:srgbClr val="002060"/>
                </a:solidFill>
                <a:latin typeface="Arial" charset="0"/>
                <a:ea typeface="ＭＳ Ｐゴシック" pitchFamily="50" charset="-128"/>
              </a:rPr>
              <a:t>→</a:t>
            </a:r>
            <a:r>
              <a:rPr kumimoji="1" lang="mn-MN" altLang="ja-JP" sz="2400" dirty="0">
                <a:solidFill>
                  <a:srgbClr val="002060"/>
                </a:solidFill>
                <a:latin typeface="Arial" charset="0"/>
                <a:ea typeface="ＭＳ Ｐゴシック" pitchFamily="50" charset="-128"/>
              </a:rPr>
              <a:t> </a:t>
            </a:r>
            <a:r>
              <a:rPr kumimoji="1" lang="mn-MN" altLang="ja-JP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50" charset="-128"/>
              </a:rPr>
              <a:t>Нийлмэл гарал үүсэлтэй хөнгөлөлт эдлэнэ</a:t>
            </a:r>
            <a:endParaRPr kumimoji="1" lang="en-US" altLang="ja-JP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536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CE816-68AB-25C0-7942-EF2DE0B5D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1D5BD3-B8FB-501D-3EE9-DF212B1A4C3C}"/>
              </a:ext>
            </a:extLst>
          </p:cNvPr>
          <p:cNvSpPr/>
          <p:nvPr/>
        </p:nvSpPr>
        <p:spPr>
          <a:xfrm>
            <a:off x="-1055" y="-19352"/>
            <a:ext cx="12192000" cy="638175"/>
          </a:xfrm>
          <a:prstGeom prst="rect">
            <a:avLst/>
          </a:prstGeom>
          <a:solidFill>
            <a:srgbClr val="002654"/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A27C3A-B9CA-DA45-1F87-1D27CA8F1C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6" y="93025"/>
            <a:ext cx="457483" cy="4658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E598E1-882B-AE55-E229-B6DE2AB8D548}"/>
              </a:ext>
            </a:extLst>
          </p:cNvPr>
          <p:cNvSpPr txBox="1"/>
          <p:nvPr/>
        </p:nvSpPr>
        <p:spPr>
          <a:xfrm>
            <a:off x="597529" y="76085"/>
            <a:ext cx="38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Засгийн газрын хэрэгжүүлэгч агентлаг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Гаалийн ерөнхий газар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D14143-F8A3-736E-D065-579A8EBF6B38}"/>
              </a:ext>
            </a:extLst>
          </p:cNvPr>
          <p:cNvCxnSpPr>
            <a:cxnSpLocks/>
          </p:cNvCxnSpPr>
          <p:nvPr/>
        </p:nvCxnSpPr>
        <p:spPr>
          <a:xfrm>
            <a:off x="-1055" y="6857999"/>
            <a:ext cx="12193055" cy="1"/>
          </a:xfrm>
          <a:prstGeom prst="line">
            <a:avLst/>
          </a:prstGeom>
          <a:ln>
            <a:solidFill>
              <a:srgbClr val="0049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3" descr="D:\xampp\htdocs\gzhorood\wp-content\uploads\2021\12\line-1-150x1.jpg">
            <a:extLst>
              <a:ext uri="{FF2B5EF4-FFF2-40B4-BE49-F238E27FC236}">
                <a16:creationId xmlns:a16="http://schemas.microsoft.com/office/drawing/2014/main" id="{268C645B-9DB5-BC72-3E0B-912860D48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00520"/>
            <a:ext cx="12192000" cy="81280"/>
          </a:xfrm>
          <a:prstGeom prst="rect">
            <a:avLst/>
          </a:prstGeom>
          <a:noFill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A380013-CD6A-9F17-D99B-F648E21B496A}"/>
              </a:ext>
            </a:extLst>
          </p:cNvPr>
          <p:cNvSpPr/>
          <p:nvPr/>
        </p:nvSpPr>
        <p:spPr>
          <a:xfrm>
            <a:off x="0" y="6746788"/>
            <a:ext cx="12192000" cy="111211"/>
          </a:xfrm>
          <a:prstGeom prst="rect">
            <a:avLst/>
          </a:prstGeom>
          <a:solidFill>
            <a:srgbClr val="00224A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43" name="object 3"/>
          <p:cNvGrpSpPr/>
          <p:nvPr/>
        </p:nvGrpSpPr>
        <p:grpSpPr>
          <a:xfrm>
            <a:off x="-1055" y="610327"/>
            <a:ext cx="12192000" cy="53975"/>
            <a:chOff x="0" y="579121"/>
            <a:chExt cx="12192000" cy="53975"/>
          </a:xfrm>
        </p:grpSpPr>
        <p:sp>
          <p:nvSpPr>
            <p:cNvPr id="144" name="object 4"/>
            <p:cNvSpPr/>
            <p:nvPr/>
          </p:nvSpPr>
          <p:spPr>
            <a:xfrm>
              <a:off x="0" y="587376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20">
                  <a:moveTo>
                    <a:pt x="121920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12192000" y="4571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5BA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object 5"/>
            <p:cNvSpPr/>
            <p:nvPr/>
          </p:nvSpPr>
          <p:spPr>
            <a:xfrm>
              <a:off x="4209288" y="579121"/>
              <a:ext cx="3619500" cy="45720"/>
            </a:xfrm>
            <a:custGeom>
              <a:avLst/>
              <a:gdLst/>
              <a:ahLst/>
              <a:cxnLst/>
              <a:rect l="l" t="t" r="r" b="b"/>
              <a:pathLst>
                <a:path w="3619500" h="45720">
                  <a:moveTo>
                    <a:pt x="36195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3619500" y="45718"/>
                  </a:lnTo>
                  <a:lnTo>
                    <a:pt x="3619500" y="0"/>
                  </a:lnTo>
                  <a:close/>
                </a:path>
              </a:pathLst>
            </a:custGeom>
            <a:solidFill>
              <a:srgbClr val="DA1F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584951" y="186316"/>
            <a:ext cx="8485563" cy="338554"/>
          </a:xfrm>
          <a:prstGeom prst="rect">
            <a:avLst/>
          </a:prstGeom>
          <a:solidFill>
            <a:srgbClr val="BE5108"/>
          </a:solidFill>
        </p:spPr>
        <p:txBody>
          <a:bodyPr wrap="square">
            <a:spAutoFit/>
          </a:bodyPr>
          <a:lstStyle/>
          <a:p>
            <a:pPr algn="ctr"/>
            <a:r>
              <a:rPr lang="mn-MN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ҮНДЭСНИЙ КОДЫН ТҮВШИНД ЗАДЛАХ БОЛОМЖТОЙ ЭСЭХ ТАЛААРХ СУДАЛГАА: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6919" y="1748978"/>
            <a:ext cx="9693463" cy="276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mn-MN" sz="2000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Засгийн газрын "Экспортыг нэмэгдүүлэх талаар авах зарим арга хэмжээний тухай" 2025 оны 51 дүгээр тогтоолыг хэрэгжүүлэх,</a:t>
            </a:r>
          </a:p>
          <a:p>
            <a:pPr marL="285750" indent="-285750" algn="just">
              <a:lnSpc>
                <a:spcPct val="115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ХХААХҮЯ болон МҮХАҮТ-аар дамжуулан нийт 15 үндэсний үйлдвэрлэгч ААН, мэргэжлийн холбоодын 182 бараа, бүтээгдэхүүний мэдээллийг хүлээн авсан,</a:t>
            </a:r>
          </a:p>
          <a:p>
            <a:pPr marL="285750" indent="-285750" algn="just">
              <a:lnSpc>
                <a:spcPct val="115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mn-MN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Нэгтгэлийг нийт 14 үзүүлэлтээр боловсруулан гаргасан. </a:t>
            </a:r>
            <a:endParaRPr lang="en-US" kern="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15000"/>
              </a:lnSpc>
              <a:spcAft>
                <a:spcPts val="600"/>
              </a:spcAft>
            </a:pPr>
            <a:endParaRPr lang="en-US" kern="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68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CE816-68AB-25C0-7942-EF2DE0B5D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1D5BD3-B8FB-501D-3EE9-DF212B1A4C3C}"/>
              </a:ext>
            </a:extLst>
          </p:cNvPr>
          <p:cNvSpPr/>
          <p:nvPr/>
        </p:nvSpPr>
        <p:spPr>
          <a:xfrm>
            <a:off x="-1055" y="-19352"/>
            <a:ext cx="12192000" cy="638175"/>
          </a:xfrm>
          <a:prstGeom prst="rect">
            <a:avLst/>
          </a:prstGeom>
          <a:solidFill>
            <a:srgbClr val="002654"/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A27C3A-B9CA-DA45-1F87-1D27CA8F1C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6" y="93025"/>
            <a:ext cx="457483" cy="4658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E598E1-882B-AE55-E229-B6DE2AB8D548}"/>
              </a:ext>
            </a:extLst>
          </p:cNvPr>
          <p:cNvSpPr txBox="1"/>
          <p:nvPr/>
        </p:nvSpPr>
        <p:spPr>
          <a:xfrm>
            <a:off x="597529" y="76085"/>
            <a:ext cx="38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Засгийн газрын хэрэгжүүлэгч агентлаг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Гаалийн ерөнхий газар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D14143-F8A3-736E-D065-579A8EBF6B38}"/>
              </a:ext>
            </a:extLst>
          </p:cNvPr>
          <p:cNvCxnSpPr>
            <a:cxnSpLocks/>
          </p:cNvCxnSpPr>
          <p:nvPr/>
        </p:nvCxnSpPr>
        <p:spPr>
          <a:xfrm>
            <a:off x="-1055" y="6857999"/>
            <a:ext cx="12193055" cy="1"/>
          </a:xfrm>
          <a:prstGeom prst="line">
            <a:avLst/>
          </a:prstGeom>
          <a:ln>
            <a:solidFill>
              <a:srgbClr val="0049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3" descr="D:\xampp\htdocs\gzhorood\wp-content\uploads\2021\12\line-1-150x1.jpg">
            <a:extLst>
              <a:ext uri="{FF2B5EF4-FFF2-40B4-BE49-F238E27FC236}">
                <a16:creationId xmlns:a16="http://schemas.microsoft.com/office/drawing/2014/main" id="{268C645B-9DB5-BC72-3E0B-912860D48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00520"/>
            <a:ext cx="12192000" cy="81280"/>
          </a:xfrm>
          <a:prstGeom prst="rect">
            <a:avLst/>
          </a:prstGeom>
          <a:noFill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A380013-CD6A-9F17-D99B-F648E21B496A}"/>
              </a:ext>
            </a:extLst>
          </p:cNvPr>
          <p:cNvSpPr/>
          <p:nvPr/>
        </p:nvSpPr>
        <p:spPr>
          <a:xfrm>
            <a:off x="0" y="6746788"/>
            <a:ext cx="12192000" cy="111211"/>
          </a:xfrm>
          <a:prstGeom prst="rect">
            <a:avLst/>
          </a:prstGeom>
          <a:solidFill>
            <a:srgbClr val="00224A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43" name="object 3"/>
          <p:cNvGrpSpPr/>
          <p:nvPr/>
        </p:nvGrpSpPr>
        <p:grpSpPr>
          <a:xfrm>
            <a:off x="-1055" y="610327"/>
            <a:ext cx="12192000" cy="53975"/>
            <a:chOff x="0" y="579121"/>
            <a:chExt cx="12192000" cy="53975"/>
          </a:xfrm>
        </p:grpSpPr>
        <p:sp>
          <p:nvSpPr>
            <p:cNvPr id="144" name="object 4"/>
            <p:cNvSpPr/>
            <p:nvPr/>
          </p:nvSpPr>
          <p:spPr>
            <a:xfrm>
              <a:off x="0" y="587376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20">
                  <a:moveTo>
                    <a:pt x="121920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12192000" y="4571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5BA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object 5"/>
            <p:cNvSpPr/>
            <p:nvPr/>
          </p:nvSpPr>
          <p:spPr>
            <a:xfrm>
              <a:off x="4209288" y="579121"/>
              <a:ext cx="3619500" cy="45720"/>
            </a:xfrm>
            <a:custGeom>
              <a:avLst/>
              <a:gdLst/>
              <a:ahLst/>
              <a:cxnLst/>
              <a:rect l="l" t="t" r="r" b="b"/>
              <a:pathLst>
                <a:path w="3619500" h="45720">
                  <a:moveTo>
                    <a:pt x="36195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3619500" y="45718"/>
                  </a:lnTo>
                  <a:lnTo>
                    <a:pt x="3619500" y="0"/>
                  </a:lnTo>
                  <a:close/>
                </a:path>
              </a:pathLst>
            </a:custGeom>
            <a:solidFill>
              <a:srgbClr val="DA1F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306407" y="216168"/>
            <a:ext cx="4192023" cy="338554"/>
          </a:xfrm>
          <a:prstGeom prst="rect">
            <a:avLst/>
          </a:prstGeom>
          <a:solidFill>
            <a:srgbClr val="BE5108"/>
          </a:solidFill>
        </p:spPr>
        <p:txBody>
          <a:bodyPr wrap="square">
            <a:spAutoFit/>
          </a:bodyPr>
          <a:lstStyle/>
          <a:p>
            <a:pPr algn="ctr"/>
            <a:r>
              <a:rPr lang="mn-MN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САНАЛ, ЗӨВЛӨМЖ: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4304" y="1359487"/>
            <a:ext cx="57678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mn-M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Үндэсний кодын задаргаа хийсэн бараа</a:t>
            </a:r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mn-M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БТКУС-ийн </a:t>
            </a:r>
            <a:r>
              <a:rPr lang="mn-MN" sz="20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зүйл болон мөрийн гарчигт нэрээр тодорхой заагдсан,  </a:t>
            </a:r>
            <a:endParaRPr lang="mn-MN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mn-M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Үндэсний стандартгүй, </a:t>
            </a:r>
          </a:p>
          <a:p>
            <a:pPr marL="285750" indent="-285750" algn="just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mn-M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БТКУС-ийн 8 орны буюу үндэсний кодын задаргаа нь хэлэлцээрийн тарифын хөнгөлөлтөд шууд нөлөөлдөггүй,</a:t>
            </a:r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mn-M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Гарал үүслийн шалгуур хангаж буй эсэхэд анхаарах.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5C62AF-FDD3-6E41-1BF6-2805AE912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4841" y="1302236"/>
            <a:ext cx="4813588" cy="46486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77B87C-B349-CEDB-9FA8-C8C096B06C9C}"/>
              </a:ext>
            </a:extLst>
          </p:cNvPr>
          <p:cNvSpPr txBox="1"/>
          <p:nvPr/>
        </p:nvSpPr>
        <p:spPr>
          <a:xfrm>
            <a:off x="6994769" y="6239058"/>
            <a:ext cx="48152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Эх сурвалж: Гаалийн ерөнхий газрын даргын тушаалыг нэгтгэв.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CC2E89-FBD2-605F-B7AC-F02A95ADEF6C}"/>
              </a:ext>
            </a:extLst>
          </p:cNvPr>
          <p:cNvSpPr txBox="1"/>
          <p:nvPr/>
        </p:nvSpPr>
        <p:spPr>
          <a:xfrm>
            <a:off x="6684841" y="663208"/>
            <a:ext cx="499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Монгол Улсад хүчин төгөлдөр мөрдөж буй үндэсний кодын задаргааны тоо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(7,8 </a:t>
            </a:r>
            <a:r>
              <a:rPr lang="mn-MN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оронгийн түвшинд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mn-M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76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CE816-68AB-25C0-7942-EF2DE0B5D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1D5BD3-B8FB-501D-3EE9-DF212B1A4C3C}"/>
              </a:ext>
            </a:extLst>
          </p:cNvPr>
          <p:cNvSpPr/>
          <p:nvPr/>
        </p:nvSpPr>
        <p:spPr>
          <a:xfrm>
            <a:off x="-1055" y="-19352"/>
            <a:ext cx="12192000" cy="638175"/>
          </a:xfrm>
          <a:prstGeom prst="rect">
            <a:avLst/>
          </a:prstGeom>
          <a:solidFill>
            <a:srgbClr val="002654"/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A27C3A-B9CA-DA45-1F87-1D27CA8F1C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6" y="93025"/>
            <a:ext cx="457483" cy="4658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E598E1-882B-AE55-E229-B6DE2AB8D548}"/>
              </a:ext>
            </a:extLst>
          </p:cNvPr>
          <p:cNvSpPr txBox="1"/>
          <p:nvPr/>
        </p:nvSpPr>
        <p:spPr>
          <a:xfrm>
            <a:off x="597529" y="76085"/>
            <a:ext cx="38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Засгийн газрын хэрэгжүүлэгч агентлаг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Гаалийн ерөнхий газар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D14143-F8A3-736E-D065-579A8EBF6B38}"/>
              </a:ext>
            </a:extLst>
          </p:cNvPr>
          <p:cNvCxnSpPr>
            <a:cxnSpLocks/>
          </p:cNvCxnSpPr>
          <p:nvPr/>
        </p:nvCxnSpPr>
        <p:spPr>
          <a:xfrm>
            <a:off x="-1055" y="6857999"/>
            <a:ext cx="12193055" cy="1"/>
          </a:xfrm>
          <a:prstGeom prst="line">
            <a:avLst/>
          </a:prstGeom>
          <a:ln>
            <a:solidFill>
              <a:srgbClr val="0049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3" descr="D:\xampp\htdocs\gzhorood\wp-content\uploads\2021\12\line-1-150x1.jpg">
            <a:extLst>
              <a:ext uri="{FF2B5EF4-FFF2-40B4-BE49-F238E27FC236}">
                <a16:creationId xmlns:a16="http://schemas.microsoft.com/office/drawing/2014/main" id="{268C645B-9DB5-BC72-3E0B-912860D48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00520"/>
            <a:ext cx="12192000" cy="81280"/>
          </a:xfrm>
          <a:prstGeom prst="rect">
            <a:avLst/>
          </a:prstGeom>
          <a:noFill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A380013-CD6A-9F17-D99B-F648E21B496A}"/>
              </a:ext>
            </a:extLst>
          </p:cNvPr>
          <p:cNvSpPr/>
          <p:nvPr/>
        </p:nvSpPr>
        <p:spPr>
          <a:xfrm>
            <a:off x="0" y="6746788"/>
            <a:ext cx="12192000" cy="111211"/>
          </a:xfrm>
          <a:prstGeom prst="rect">
            <a:avLst/>
          </a:prstGeom>
          <a:solidFill>
            <a:srgbClr val="00224A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43" name="object 3"/>
          <p:cNvGrpSpPr/>
          <p:nvPr/>
        </p:nvGrpSpPr>
        <p:grpSpPr>
          <a:xfrm>
            <a:off x="-1055" y="610327"/>
            <a:ext cx="12192000" cy="53975"/>
            <a:chOff x="0" y="579121"/>
            <a:chExt cx="12192000" cy="53975"/>
          </a:xfrm>
        </p:grpSpPr>
        <p:sp>
          <p:nvSpPr>
            <p:cNvPr id="144" name="object 4"/>
            <p:cNvSpPr/>
            <p:nvPr/>
          </p:nvSpPr>
          <p:spPr>
            <a:xfrm>
              <a:off x="0" y="587376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20">
                  <a:moveTo>
                    <a:pt x="121920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12192000" y="4571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5BA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object 5"/>
            <p:cNvSpPr/>
            <p:nvPr/>
          </p:nvSpPr>
          <p:spPr>
            <a:xfrm>
              <a:off x="4209288" y="579121"/>
              <a:ext cx="3619500" cy="45720"/>
            </a:xfrm>
            <a:custGeom>
              <a:avLst/>
              <a:gdLst/>
              <a:ahLst/>
              <a:cxnLst/>
              <a:rect l="l" t="t" r="r" b="b"/>
              <a:pathLst>
                <a:path w="3619500" h="45720">
                  <a:moveTo>
                    <a:pt x="36195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3619500" y="45718"/>
                  </a:lnTo>
                  <a:lnTo>
                    <a:pt x="3619500" y="0"/>
                  </a:lnTo>
                  <a:close/>
                </a:path>
              </a:pathLst>
            </a:custGeom>
            <a:solidFill>
              <a:srgbClr val="DA1F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596234" y="148217"/>
            <a:ext cx="5345374" cy="338554"/>
          </a:xfrm>
          <a:prstGeom prst="rect">
            <a:avLst/>
          </a:prstGeom>
          <a:solidFill>
            <a:srgbClr val="BE5108"/>
          </a:solidFill>
        </p:spPr>
        <p:txBody>
          <a:bodyPr wrap="square">
            <a:spAutoFit/>
          </a:bodyPr>
          <a:lstStyle/>
          <a:p>
            <a:pPr algn="ctr"/>
            <a:r>
              <a:rPr lang="mn-MN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ҮНДЭСНИЙ КОДОД ОРУУЛАХ НЭМЭЛТ, ӨӨРЧЛӨЛТ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3A5E44-C587-A144-876D-80FD63E210CC}"/>
              </a:ext>
            </a:extLst>
          </p:cNvPr>
          <p:cNvSpPr txBox="1"/>
          <p:nvPr/>
        </p:nvSpPr>
        <p:spPr>
          <a:xfrm>
            <a:off x="140045" y="2494393"/>
            <a:ext cx="4752465" cy="134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БАРААГ ТОДОРХОЙЛОХ, КОДЛОХ УЯЛДУУЛСАН СИСТЕМД ҮНДЭСЛЭСЭН ГАДААД ХУДАЛДААНЫ БАРААНЫ АНГИЛЛЫН ЖАГСААЛТЫН ЗАРИМ ҮНДЭСНИЙ КОДОД ОРУУЛАХ НЭМЭЛТ, ӨӨРЧЛӨЛТ 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mn-MN" sz="1200" b="0" i="1" kern="100" noProof="0" dirty="0">
                <a:ea typeface="Calibri" panose="020F0502020204030204" pitchFamily="34" charset="0"/>
                <a:cs typeface="Times New Roman" panose="02020603050405020304" pitchFamily="18" charset="0"/>
              </a:rPr>
              <a:t>ГЕГ-ын даргын 2026.02.25-ны А/24 тоот тушаал/</a:t>
            </a:r>
            <a:endParaRPr kumimoji="0" lang="en-US" sz="1200" b="0" i="1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BE497A-A056-70EE-1176-F3769180A6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885" y="724058"/>
            <a:ext cx="6968672" cy="586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26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CE816-68AB-25C0-7942-EF2DE0B5D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1D5BD3-B8FB-501D-3EE9-DF212B1A4C3C}"/>
              </a:ext>
            </a:extLst>
          </p:cNvPr>
          <p:cNvSpPr/>
          <p:nvPr/>
        </p:nvSpPr>
        <p:spPr>
          <a:xfrm>
            <a:off x="-1055" y="-19352"/>
            <a:ext cx="12192000" cy="638175"/>
          </a:xfrm>
          <a:prstGeom prst="rect">
            <a:avLst/>
          </a:prstGeom>
          <a:solidFill>
            <a:srgbClr val="002654"/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A27C3A-B9CA-DA45-1F87-1D27CA8F1C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6" y="93025"/>
            <a:ext cx="457483" cy="4658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E598E1-882B-AE55-E229-B6DE2AB8D548}"/>
              </a:ext>
            </a:extLst>
          </p:cNvPr>
          <p:cNvSpPr txBox="1"/>
          <p:nvPr/>
        </p:nvSpPr>
        <p:spPr>
          <a:xfrm>
            <a:off x="597529" y="76085"/>
            <a:ext cx="38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Засгийн газрын хэрэгжүүлэгч агентлаг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Гаалийн ерөнхий газар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D14143-F8A3-736E-D065-579A8EBF6B38}"/>
              </a:ext>
            </a:extLst>
          </p:cNvPr>
          <p:cNvCxnSpPr>
            <a:cxnSpLocks/>
          </p:cNvCxnSpPr>
          <p:nvPr/>
        </p:nvCxnSpPr>
        <p:spPr>
          <a:xfrm>
            <a:off x="-1055" y="6857999"/>
            <a:ext cx="12193055" cy="1"/>
          </a:xfrm>
          <a:prstGeom prst="line">
            <a:avLst/>
          </a:prstGeom>
          <a:ln>
            <a:solidFill>
              <a:srgbClr val="0049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3" descr="D:\xampp\htdocs\gzhorood\wp-content\uploads\2021\12\line-1-150x1.jpg">
            <a:extLst>
              <a:ext uri="{FF2B5EF4-FFF2-40B4-BE49-F238E27FC236}">
                <a16:creationId xmlns:a16="http://schemas.microsoft.com/office/drawing/2014/main" id="{268C645B-9DB5-BC72-3E0B-912860D48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00520"/>
            <a:ext cx="12192000" cy="81280"/>
          </a:xfrm>
          <a:prstGeom prst="rect">
            <a:avLst/>
          </a:prstGeom>
          <a:noFill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A380013-CD6A-9F17-D99B-F648E21B496A}"/>
              </a:ext>
            </a:extLst>
          </p:cNvPr>
          <p:cNvSpPr/>
          <p:nvPr/>
        </p:nvSpPr>
        <p:spPr>
          <a:xfrm>
            <a:off x="0" y="6746788"/>
            <a:ext cx="12192000" cy="111211"/>
          </a:xfrm>
          <a:prstGeom prst="rect">
            <a:avLst/>
          </a:prstGeom>
          <a:solidFill>
            <a:srgbClr val="00224A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43" name="object 3"/>
          <p:cNvGrpSpPr/>
          <p:nvPr/>
        </p:nvGrpSpPr>
        <p:grpSpPr>
          <a:xfrm>
            <a:off x="-1055" y="610327"/>
            <a:ext cx="12192000" cy="53975"/>
            <a:chOff x="0" y="579121"/>
            <a:chExt cx="12192000" cy="53975"/>
          </a:xfrm>
        </p:grpSpPr>
        <p:sp>
          <p:nvSpPr>
            <p:cNvPr id="144" name="object 4"/>
            <p:cNvSpPr/>
            <p:nvPr/>
          </p:nvSpPr>
          <p:spPr>
            <a:xfrm>
              <a:off x="0" y="587376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20">
                  <a:moveTo>
                    <a:pt x="121920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12192000" y="4571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5BA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object 5"/>
            <p:cNvSpPr/>
            <p:nvPr/>
          </p:nvSpPr>
          <p:spPr>
            <a:xfrm>
              <a:off x="4209288" y="579121"/>
              <a:ext cx="3619500" cy="45720"/>
            </a:xfrm>
            <a:custGeom>
              <a:avLst/>
              <a:gdLst/>
              <a:ahLst/>
              <a:cxnLst/>
              <a:rect l="l" t="t" r="r" b="b"/>
              <a:pathLst>
                <a:path w="3619500" h="45720">
                  <a:moveTo>
                    <a:pt x="36195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3619500" y="45718"/>
                  </a:lnTo>
                  <a:lnTo>
                    <a:pt x="3619500" y="0"/>
                  </a:lnTo>
                  <a:close/>
                </a:path>
              </a:pathLst>
            </a:custGeom>
            <a:solidFill>
              <a:srgbClr val="DA1F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8">
            <a:extLst>
              <a:ext uri="{FF2B5EF4-FFF2-40B4-BE49-F238E27FC236}">
                <a16:creationId xmlns:a16="http://schemas.microsoft.com/office/drawing/2014/main" id="{803E96F5-2841-B231-C856-53F0DF087C57}"/>
              </a:ext>
            </a:extLst>
          </p:cNvPr>
          <p:cNvSpPr txBox="1"/>
          <p:nvPr/>
        </p:nvSpPr>
        <p:spPr>
          <a:xfrm>
            <a:off x="2945384" y="2692191"/>
            <a:ext cx="6301225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840"/>
              </a:lnSpc>
            </a:pPr>
            <a:r>
              <a:rPr lang="en-US" sz="3199" b="1" dirty="0">
                <a:solidFill>
                  <a:srgbClr val="00206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АНХААРАЛ ХАНДУУЛСАНД БАЯРЛАЛАА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4F83C93-2814-28D3-DC41-8C40E04225AA}"/>
              </a:ext>
            </a:extLst>
          </p:cNvPr>
          <p:cNvCxnSpPr>
            <a:cxnSpLocks/>
          </p:cNvCxnSpPr>
          <p:nvPr/>
        </p:nvCxnSpPr>
        <p:spPr>
          <a:xfrm>
            <a:off x="4014788" y="4002921"/>
            <a:ext cx="417195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393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FE73C-8075-F0AB-78E8-270194B81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64F9CC-A722-333F-568E-3D837513258E}"/>
              </a:ext>
            </a:extLst>
          </p:cNvPr>
          <p:cNvSpPr/>
          <p:nvPr/>
        </p:nvSpPr>
        <p:spPr>
          <a:xfrm>
            <a:off x="0" y="0"/>
            <a:ext cx="12192000" cy="515357"/>
          </a:xfrm>
          <a:prstGeom prst="rect">
            <a:avLst/>
          </a:prstGeom>
          <a:solidFill>
            <a:srgbClr val="00224A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A1F99A8-5BE9-3ADA-63C7-367231C405D1}"/>
              </a:ext>
            </a:extLst>
          </p:cNvPr>
          <p:cNvCxnSpPr>
            <a:cxnSpLocks/>
          </p:cNvCxnSpPr>
          <p:nvPr/>
        </p:nvCxnSpPr>
        <p:spPr>
          <a:xfrm>
            <a:off x="973497" y="7895491"/>
            <a:ext cx="12193055" cy="1"/>
          </a:xfrm>
          <a:prstGeom prst="line">
            <a:avLst/>
          </a:prstGeom>
          <a:ln>
            <a:solidFill>
              <a:srgbClr val="0049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3" descr="D:\xampp\htdocs\gzhorood\wp-content\uploads\2021\12\line-1-150x1.jpg">
            <a:extLst>
              <a:ext uri="{FF2B5EF4-FFF2-40B4-BE49-F238E27FC236}">
                <a16:creationId xmlns:a16="http://schemas.microsoft.com/office/drawing/2014/main" id="{2CA8E86F-0B6E-5086-D48D-16130E0DA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83833"/>
            <a:ext cx="12192000" cy="81280"/>
          </a:xfrm>
          <a:prstGeom prst="rect">
            <a:avLst/>
          </a:prstGeom>
          <a:noFill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A5AAB05-4905-1148-C251-BA5EE63815A1}"/>
              </a:ext>
            </a:extLst>
          </p:cNvPr>
          <p:cNvSpPr/>
          <p:nvPr/>
        </p:nvSpPr>
        <p:spPr>
          <a:xfrm>
            <a:off x="0" y="6746788"/>
            <a:ext cx="12192000" cy="111211"/>
          </a:xfrm>
          <a:prstGeom prst="rect">
            <a:avLst/>
          </a:prstGeom>
          <a:solidFill>
            <a:srgbClr val="00224A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7F842191-5596-ECA9-8ECD-C48CDCD16C8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338090" y="2796442"/>
            <a:ext cx="7420218" cy="132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90264" y="1532547"/>
            <a:ext cx="8344880" cy="664565"/>
            <a:chOff x="1712127" y="1923444"/>
            <a:chExt cx="8344880" cy="66456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4C05BCC-8CBD-4E66-4D67-D3BBC950C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815" y="1925972"/>
              <a:ext cx="7215192" cy="659509"/>
            </a:xfrm>
            <a:custGeom>
              <a:avLst/>
              <a:gdLst>
                <a:gd name="T0" fmla="*/ 2542 w 2542"/>
                <a:gd name="T1" fmla="*/ 387 h 419"/>
                <a:gd name="T2" fmla="*/ 2510 w 2542"/>
                <a:gd name="T3" fmla="*/ 419 h 419"/>
                <a:gd name="T4" fmla="*/ 32 w 2542"/>
                <a:gd name="T5" fmla="*/ 419 h 419"/>
                <a:gd name="T6" fmla="*/ 0 w 2542"/>
                <a:gd name="T7" fmla="*/ 387 h 419"/>
                <a:gd name="T8" fmla="*/ 0 w 2542"/>
                <a:gd name="T9" fmla="*/ 32 h 419"/>
                <a:gd name="T10" fmla="*/ 32 w 2542"/>
                <a:gd name="T11" fmla="*/ 0 h 419"/>
                <a:gd name="T12" fmla="*/ 2510 w 2542"/>
                <a:gd name="T13" fmla="*/ 0 h 419"/>
                <a:gd name="T14" fmla="*/ 2542 w 2542"/>
                <a:gd name="T15" fmla="*/ 32 h 419"/>
                <a:gd name="T16" fmla="*/ 2542 w 2542"/>
                <a:gd name="T17" fmla="*/ 387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42" h="419">
                  <a:moveTo>
                    <a:pt x="2542" y="387"/>
                  </a:moveTo>
                  <a:cubicBezTo>
                    <a:pt x="2542" y="405"/>
                    <a:pt x="2527" y="419"/>
                    <a:pt x="2510" y="419"/>
                  </a:cubicBezTo>
                  <a:cubicBezTo>
                    <a:pt x="32" y="419"/>
                    <a:pt x="32" y="419"/>
                    <a:pt x="32" y="419"/>
                  </a:cubicBezTo>
                  <a:cubicBezTo>
                    <a:pt x="14" y="419"/>
                    <a:pt x="0" y="405"/>
                    <a:pt x="0" y="38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2510" y="0"/>
                    <a:pt x="2510" y="0"/>
                    <a:pt x="2510" y="0"/>
                  </a:cubicBezTo>
                  <a:cubicBezTo>
                    <a:pt x="2527" y="0"/>
                    <a:pt x="2542" y="14"/>
                    <a:pt x="2542" y="32"/>
                  </a:cubicBezTo>
                  <a:lnTo>
                    <a:pt x="2542" y="387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  <a:alpha val="6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82A64A5-AF08-BF74-BED8-AADA7B232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127" y="1923444"/>
              <a:ext cx="1456985" cy="657124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BE21AA2-B6DE-DDFE-C165-69B80193B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940" y="1928500"/>
              <a:ext cx="393862" cy="659509"/>
            </a:xfrm>
            <a:custGeom>
              <a:avLst/>
              <a:gdLst>
                <a:gd name="T0" fmla="*/ 64 w 223"/>
                <a:gd name="T1" fmla="*/ 690 h 690"/>
                <a:gd name="T2" fmla="*/ 0 w 223"/>
                <a:gd name="T3" fmla="*/ 690 h 690"/>
                <a:gd name="T4" fmla="*/ 157 w 223"/>
                <a:gd name="T5" fmla="*/ 346 h 690"/>
                <a:gd name="T6" fmla="*/ 0 w 223"/>
                <a:gd name="T7" fmla="*/ 0 h 690"/>
                <a:gd name="T8" fmla="*/ 64 w 223"/>
                <a:gd name="T9" fmla="*/ 0 h 690"/>
                <a:gd name="T10" fmla="*/ 223 w 223"/>
                <a:gd name="T11" fmla="*/ 346 h 690"/>
                <a:gd name="T12" fmla="*/ 64 w 223"/>
                <a:gd name="T13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690">
                  <a:moveTo>
                    <a:pt x="64" y="690"/>
                  </a:moveTo>
                  <a:lnTo>
                    <a:pt x="0" y="690"/>
                  </a:lnTo>
                  <a:lnTo>
                    <a:pt x="157" y="346"/>
                  </a:lnTo>
                  <a:lnTo>
                    <a:pt x="0" y="0"/>
                  </a:lnTo>
                  <a:lnTo>
                    <a:pt x="64" y="0"/>
                  </a:lnTo>
                  <a:lnTo>
                    <a:pt x="223" y="346"/>
                  </a:lnTo>
                  <a:lnTo>
                    <a:pt x="64" y="690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BF4CE9-2711-C0BD-B89B-5B274BA6C3D4}"/>
                </a:ext>
              </a:extLst>
            </p:cNvPr>
            <p:cNvSpPr txBox="1"/>
            <p:nvPr/>
          </p:nvSpPr>
          <p:spPr>
            <a:xfrm>
              <a:off x="3493547" y="1982773"/>
              <a:ext cx="65507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1" i="0" u="none" strike="noStrike" cap="none" spc="0" normalizeH="0" baseline="0">
                  <a:ln>
                    <a:noFill/>
                  </a:ln>
                  <a:solidFill>
                    <a:srgbClr val="0E216E"/>
                  </a:solidFill>
                  <a:effectLst/>
                  <a:uLnTx/>
                  <a:uFillTx/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defRPr>
              </a:lvl1pPr>
            </a:lstStyle>
            <a:p>
              <a:r>
                <a:rPr lang="mn-MN" dirty="0"/>
                <a:t>БТКУС-ИЙН ТУХАЙ ОУ КОНВЕНЦИЙН ХЭРЭГЖИЛТИЙН ӨНӨӨГИЙН БАЙДАЛ</a:t>
              </a:r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06CDAFB-C65C-C322-5292-952F5A18E996}"/>
                </a:ext>
              </a:extLst>
            </p:cNvPr>
            <p:cNvSpPr/>
            <p:nvPr/>
          </p:nvSpPr>
          <p:spPr>
            <a:xfrm>
              <a:off x="2036562" y="1946016"/>
              <a:ext cx="63991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01</a:t>
              </a:r>
              <a:endPara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38551" y="2691502"/>
            <a:ext cx="8216992" cy="669368"/>
            <a:chOff x="2798464" y="2808467"/>
            <a:chExt cx="8216992" cy="669368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C055C93-AD89-E9B6-BB6C-7B08E4FAD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618" y="2811017"/>
              <a:ext cx="7346838" cy="659131"/>
            </a:xfrm>
            <a:custGeom>
              <a:avLst/>
              <a:gdLst>
                <a:gd name="T0" fmla="*/ 2542 w 2542"/>
                <a:gd name="T1" fmla="*/ 387 h 419"/>
                <a:gd name="T2" fmla="*/ 2510 w 2542"/>
                <a:gd name="T3" fmla="*/ 419 h 419"/>
                <a:gd name="T4" fmla="*/ 32 w 2542"/>
                <a:gd name="T5" fmla="*/ 419 h 419"/>
                <a:gd name="T6" fmla="*/ 0 w 2542"/>
                <a:gd name="T7" fmla="*/ 387 h 419"/>
                <a:gd name="T8" fmla="*/ 0 w 2542"/>
                <a:gd name="T9" fmla="*/ 32 h 419"/>
                <a:gd name="T10" fmla="*/ 32 w 2542"/>
                <a:gd name="T11" fmla="*/ 0 h 419"/>
                <a:gd name="T12" fmla="*/ 2510 w 2542"/>
                <a:gd name="T13" fmla="*/ 0 h 419"/>
                <a:gd name="T14" fmla="*/ 2542 w 2542"/>
                <a:gd name="T15" fmla="*/ 32 h 419"/>
                <a:gd name="T16" fmla="*/ 2542 w 2542"/>
                <a:gd name="T17" fmla="*/ 387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42" h="419">
                  <a:moveTo>
                    <a:pt x="2542" y="387"/>
                  </a:moveTo>
                  <a:cubicBezTo>
                    <a:pt x="2542" y="405"/>
                    <a:pt x="2527" y="419"/>
                    <a:pt x="2510" y="419"/>
                  </a:cubicBezTo>
                  <a:cubicBezTo>
                    <a:pt x="32" y="419"/>
                    <a:pt x="32" y="419"/>
                    <a:pt x="32" y="419"/>
                  </a:cubicBezTo>
                  <a:cubicBezTo>
                    <a:pt x="14" y="419"/>
                    <a:pt x="0" y="405"/>
                    <a:pt x="0" y="38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2510" y="0"/>
                    <a:pt x="2510" y="0"/>
                    <a:pt x="2510" y="0"/>
                  </a:cubicBezTo>
                  <a:cubicBezTo>
                    <a:pt x="2527" y="0"/>
                    <a:pt x="2542" y="14"/>
                    <a:pt x="2542" y="32"/>
                  </a:cubicBezTo>
                  <a:lnTo>
                    <a:pt x="2542" y="387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  <a:alpha val="6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5DC7BF9-1D37-8DDF-FD6F-38A5C271D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464" y="2814298"/>
              <a:ext cx="1443628" cy="663537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2ABBA187-4BA3-DFA7-450E-41CD03379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299" y="2808467"/>
              <a:ext cx="422675" cy="659131"/>
            </a:xfrm>
            <a:custGeom>
              <a:avLst/>
              <a:gdLst>
                <a:gd name="T0" fmla="*/ 64 w 223"/>
                <a:gd name="T1" fmla="*/ 690 h 690"/>
                <a:gd name="T2" fmla="*/ 0 w 223"/>
                <a:gd name="T3" fmla="*/ 690 h 690"/>
                <a:gd name="T4" fmla="*/ 157 w 223"/>
                <a:gd name="T5" fmla="*/ 346 h 690"/>
                <a:gd name="T6" fmla="*/ 0 w 223"/>
                <a:gd name="T7" fmla="*/ 0 h 690"/>
                <a:gd name="T8" fmla="*/ 64 w 223"/>
                <a:gd name="T9" fmla="*/ 0 h 690"/>
                <a:gd name="T10" fmla="*/ 223 w 223"/>
                <a:gd name="T11" fmla="*/ 346 h 690"/>
                <a:gd name="T12" fmla="*/ 64 w 223"/>
                <a:gd name="T13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690">
                  <a:moveTo>
                    <a:pt x="64" y="690"/>
                  </a:moveTo>
                  <a:lnTo>
                    <a:pt x="0" y="690"/>
                  </a:lnTo>
                  <a:lnTo>
                    <a:pt x="157" y="346"/>
                  </a:lnTo>
                  <a:lnTo>
                    <a:pt x="0" y="0"/>
                  </a:lnTo>
                  <a:lnTo>
                    <a:pt x="64" y="0"/>
                  </a:lnTo>
                  <a:lnTo>
                    <a:pt x="223" y="346"/>
                  </a:lnTo>
                  <a:lnTo>
                    <a:pt x="64" y="690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B233EB3-907D-620C-17BB-FBD6AE1D03B6}"/>
                </a:ext>
              </a:extLst>
            </p:cNvPr>
            <p:cNvSpPr/>
            <p:nvPr/>
          </p:nvSpPr>
          <p:spPr>
            <a:xfrm>
              <a:off x="3082922" y="2824930"/>
              <a:ext cx="63991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02</a:t>
              </a:r>
              <a:endPara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E5400BF-4FE9-8554-6530-8E0529F2D692}"/>
                </a:ext>
              </a:extLst>
            </p:cNvPr>
            <p:cNvSpPr txBox="1"/>
            <p:nvPr/>
          </p:nvSpPr>
          <p:spPr>
            <a:xfrm>
              <a:off x="4850557" y="2862495"/>
              <a:ext cx="61648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1" i="0" u="none" strike="noStrike" cap="none" spc="0" normalizeH="0" baseline="0">
                  <a:ln>
                    <a:noFill/>
                  </a:ln>
                  <a:solidFill>
                    <a:srgbClr val="0E216E"/>
                  </a:solidFill>
                  <a:effectLst/>
                  <a:uLnTx/>
                  <a:uFillTx/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defRPr>
              </a:lvl1pPr>
            </a:lstStyle>
            <a:p>
              <a:r>
                <a:rPr lang="mn-MN" dirty="0"/>
                <a:t>ЧӨЛӨӨТ ХУДАЛДААНЫ ХЭЛЭЛЦЭЭРИЙГ ХЭРЭГЖҮҮЛЭХЭД БТКУС-ИЙН АЧ ХОЛБОГДОЛ</a:t>
              </a:r>
            </a:p>
          </p:txBody>
        </p:sp>
      </p:grpSp>
      <p:grpSp>
        <p:nvGrpSpPr>
          <p:cNvPr id="40" name="object 3"/>
          <p:cNvGrpSpPr/>
          <p:nvPr/>
        </p:nvGrpSpPr>
        <p:grpSpPr>
          <a:xfrm>
            <a:off x="-1055" y="495780"/>
            <a:ext cx="12192000" cy="62230"/>
            <a:chOff x="0" y="570866"/>
            <a:chExt cx="12192000" cy="62230"/>
          </a:xfrm>
        </p:grpSpPr>
        <p:sp>
          <p:nvSpPr>
            <p:cNvPr id="41" name="object 4"/>
            <p:cNvSpPr/>
            <p:nvPr/>
          </p:nvSpPr>
          <p:spPr>
            <a:xfrm>
              <a:off x="0" y="587376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20">
                  <a:moveTo>
                    <a:pt x="121920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12192000" y="4571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5BA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5"/>
            <p:cNvSpPr/>
            <p:nvPr/>
          </p:nvSpPr>
          <p:spPr>
            <a:xfrm>
              <a:off x="4209288" y="570866"/>
              <a:ext cx="3619500" cy="45720"/>
            </a:xfrm>
            <a:custGeom>
              <a:avLst/>
              <a:gdLst/>
              <a:ahLst/>
              <a:cxnLst/>
              <a:rect l="l" t="t" r="r" b="b"/>
              <a:pathLst>
                <a:path w="3619500" h="45720">
                  <a:moveTo>
                    <a:pt x="36195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3619500" y="45718"/>
                  </a:lnTo>
                  <a:lnTo>
                    <a:pt x="3619500" y="0"/>
                  </a:lnTo>
                  <a:close/>
                </a:path>
              </a:pathLst>
            </a:custGeom>
            <a:solidFill>
              <a:srgbClr val="DA1F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449752" y="17988"/>
            <a:ext cx="48236" cy="4891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3BF4CE9-2711-C0BD-B89B-5B274BA6C3D4}"/>
              </a:ext>
            </a:extLst>
          </p:cNvPr>
          <p:cNvSpPr txBox="1"/>
          <p:nvPr/>
        </p:nvSpPr>
        <p:spPr>
          <a:xfrm>
            <a:off x="9835144" y="44794"/>
            <a:ext cx="2009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АГУУЛГА</a:t>
            </a:r>
            <a:endParaRPr kumimoji="0" lang="id-ID" sz="23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378995" y="3759702"/>
            <a:ext cx="8022154" cy="682965"/>
            <a:chOff x="3346300" y="3725000"/>
            <a:chExt cx="8022154" cy="682965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9F01BEB9-6892-8CCE-B0F0-06491F181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80" y="3725000"/>
              <a:ext cx="7256774" cy="677134"/>
            </a:xfrm>
            <a:custGeom>
              <a:avLst/>
              <a:gdLst>
                <a:gd name="T0" fmla="*/ 2542 w 2542"/>
                <a:gd name="T1" fmla="*/ 387 h 419"/>
                <a:gd name="T2" fmla="*/ 2510 w 2542"/>
                <a:gd name="T3" fmla="*/ 419 h 419"/>
                <a:gd name="T4" fmla="*/ 32 w 2542"/>
                <a:gd name="T5" fmla="*/ 419 h 419"/>
                <a:gd name="T6" fmla="*/ 0 w 2542"/>
                <a:gd name="T7" fmla="*/ 387 h 419"/>
                <a:gd name="T8" fmla="*/ 0 w 2542"/>
                <a:gd name="T9" fmla="*/ 32 h 419"/>
                <a:gd name="T10" fmla="*/ 32 w 2542"/>
                <a:gd name="T11" fmla="*/ 0 h 419"/>
                <a:gd name="T12" fmla="*/ 2510 w 2542"/>
                <a:gd name="T13" fmla="*/ 0 h 419"/>
                <a:gd name="T14" fmla="*/ 2542 w 2542"/>
                <a:gd name="T15" fmla="*/ 32 h 419"/>
                <a:gd name="T16" fmla="*/ 2542 w 2542"/>
                <a:gd name="T17" fmla="*/ 387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42" h="419">
                  <a:moveTo>
                    <a:pt x="2542" y="387"/>
                  </a:moveTo>
                  <a:cubicBezTo>
                    <a:pt x="2542" y="405"/>
                    <a:pt x="2527" y="419"/>
                    <a:pt x="2510" y="419"/>
                  </a:cubicBezTo>
                  <a:cubicBezTo>
                    <a:pt x="32" y="419"/>
                    <a:pt x="32" y="419"/>
                    <a:pt x="32" y="419"/>
                  </a:cubicBezTo>
                  <a:cubicBezTo>
                    <a:pt x="14" y="419"/>
                    <a:pt x="0" y="405"/>
                    <a:pt x="0" y="38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2510" y="0"/>
                    <a:pt x="2510" y="0"/>
                    <a:pt x="2510" y="0"/>
                  </a:cubicBezTo>
                  <a:cubicBezTo>
                    <a:pt x="2527" y="0"/>
                    <a:pt x="2542" y="14"/>
                    <a:pt x="2542" y="32"/>
                  </a:cubicBezTo>
                  <a:lnTo>
                    <a:pt x="2542" y="387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  <a:alpha val="6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35205DE6-54F3-75B7-921B-E56AFAD51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300" y="3743004"/>
              <a:ext cx="1374424" cy="659130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93977593-4921-230B-B9E1-AF36EE8AB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77" y="3743004"/>
              <a:ext cx="436829" cy="664961"/>
            </a:xfrm>
            <a:custGeom>
              <a:avLst/>
              <a:gdLst>
                <a:gd name="T0" fmla="*/ 64 w 223"/>
                <a:gd name="T1" fmla="*/ 690 h 690"/>
                <a:gd name="T2" fmla="*/ 0 w 223"/>
                <a:gd name="T3" fmla="*/ 690 h 690"/>
                <a:gd name="T4" fmla="*/ 157 w 223"/>
                <a:gd name="T5" fmla="*/ 346 h 690"/>
                <a:gd name="T6" fmla="*/ 0 w 223"/>
                <a:gd name="T7" fmla="*/ 0 h 690"/>
                <a:gd name="T8" fmla="*/ 64 w 223"/>
                <a:gd name="T9" fmla="*/ 0 h 690"/>
                <a:gd name="T10" fmla="*/ 223 w 223"/>
                <a:gd name="T11" fmla="*/ 346 h 690"/>
                <a:gd name="T12" fmla="*/ 64 w 223"/>
                <a:gd name="T13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690">
                  <a:moveTo>
                    <a:pt x="64" y="690"/>
                  </a:moveTo>
                  <a:lnTo>
                    <a:pt x="0" y="690"/>
                  </a:lnTo>
                  <a:lnTo>
                    <a:pt x="157" y="346"/>
                  </a:lnTo>
                  <a:lnTo>
                    <a:pt x="0" y="0"/>
                  </a:lnTo>
                  <a:lnTo>
                    <a:pt x="64" y="0"/>
                  </a:lnTo>
                  <a:lnTo>
                    <a:pt x="223" y="346"/>
                  </a:lnTo>
                  <a:lnTo>
                    <a:pt x="64" y="690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66"/>
                </a:solidFill>
                <a:latin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ED13D4A-51CB-16F9-04DA-BDE533C229E8}"/>
                </a:ext>
              </a:extLst>
            </p:cNvPr>
            <p:cNvSpPr/>
            <p:nvPr/>
          </p:nvSpPr>
          <p:spPr>
            <a:xfrm>
              <a:off x="3652914" y="3776410"/>
              <a:ext cx="63991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03</a:t>
              </a:r>
              <a:endPara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4B3ADA4-FF7F-A8B4-5A0F-2B4180D59E6C}"/>
                </a:ext>
              </a:extLst>
            </p:cNvPr>
            <p:cNvSpPr txBox="1"/>
            <p:nvPr/>
          </p:nvSpPr>
          <p:spPr>
            <a:xfrm>
              <a:off x="5179490" y="3903292"/>
              <a:ext cx="59066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1" i="0" u="none" strike="noStrike" cap="none" spc="0" normalizeH="0" baseline="0">
                  <a:ln>
                    <a:noFill/>
                  </a:ln>
                  <a:solidFill>
                    <a:srgbClr val="0E216E"/>
                  </a:solidFill>
                  <a:effectLst/>
                  <a:uLnTx/>
                  <a:uFillTx/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defRPr>
              </a:lvl1pPr>
            </a:lstStyle>
            <a:p>
              <a:r>
                <a:rPr lang="mn-MN" dirty="0"/>
                <a:t>ҮНДЭСНИЙ КОДЫН НЭМЭЛТ ӨӨРЧЛӨЛТИЙН ТАЛААР</a:t>
              </a:r>
              <a:endParaRPr lang="en-US" dirty="0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50A27C3A-B9CA-DA45-1F87-1D27CA8F1C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1" y="16154"/>
            <a:ext cx="457483" cy="465801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1E598E1-882B-AE55-E229-B6DE2AB8D548}"/>
              </a:ext>
            </a:extLst>
          </p:cNvPr>
          <p:cNvSpPr txBox="1"/>
          <p:nvPr/>
        </p:nvSpPr>
        <p:spPr>
          <a:xfrm>
            <a:off x="605825" y="33390"/>
            <a:ext cx="38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Засгийн газрын хэрэгжүүлэгч </a:t>
            </a:r>
            <a:r>
              <a:rPr lang="mn-MN" sz="1200" dirty="0">
                <a:solidFill>
                  <a:prstClr val="whit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агентлаг </a:t>
            </a:r>
          </a:p>
          <a:p>
            <a:r>
              <a:rPr lang="mn-MN" sz="1200" dirty="0">
                <a:solidFill>
                  <a:prstClr val="whit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Гаалийн ерөнхий газар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0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CE816-68AB-25C0-7942-EF2DE0B5D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1D5BD3-B8FB-501D-3EE9-DF212B1A4C3C}"/>
              </a:ext>
            </a:extLst>
          </p:cNvPr>
          <p:cNvSpPr/>
          <p:nvPr/>
        </p:nvSpPr>
        <p:spPr>
          <a:xfrm>
            <a:off x="-1055" y="-19352"/>
            <a:ext cx="12192000" cy="638175"/>
          </a:xfrm>
          <a:prstGeom prst="rect">
            <a:avLst/>
          </a:prstGeom>
          <a:solidFill>
            <a:srgbClr val="002654"/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A27C3A-B9CA-DA45-1F87-1D27CA8F1C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6" y="93025"/>
            <a:ext cx="457483" cy="4658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E598E1-882B-AE55-E229-B6DE2AB8D548}"/>
              </a:ext>
            </a:extLst>
          </p:cNvPr>
          <p:cNvSpPr txBox="1"/>
          <p:nvPr/>
        </p:nvSpPr>
        <p:spPr>
          <a:xfrm>
            <a:off x="597529" y="76085"/>
            <a:ext cx="38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Засгийн газрын хэрэгжүүлэгч агентлаг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Гаалийн ерөнхий газар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D14143-F8A3-736E-D065-579A8EBF6B38}"/>
              </a:ext>
            </a:extLst>
          </p:cNvPr>
          <p:cNvCxnSpPr>
            <a:cxnSpLocks/>
          </p:cNvCxnSpPr>
          <p:nvPr/>
        </p:nvCxnSpPr>
        <p:spPr>
          <a:xfrm>
            <a:off x="-1055" y="6857999"/>
            <a:ext cx="12193055" cy="1"/>
          </a:xfrm>
          <a:prstGeom prst="line">
            <a:avLst/>
          </a:prstGeom>
          <a:ln>
            <a:solidFill>
              <a:srgbClr val="0049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3" descr="D:\xampp\htdocs\gzhorood\wp-content\uploads\2021\12\line-1-150x1.jpg">
            <a:extLst>
              <a:ext uri="{FF2B5EF4-FFF2-40B4-BE49-F238E27FC236}">
                <a16:creationId xmlns:a16="http://schemas.microsoft.com/office/drawing/2014/main" id="{268C645B-9DB5-BC72-3E0B-912860D48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00520"/>
            <a:ext cx="12192000" cy="81280"/>
          </a:xfrm>
          <a:prstGeom prst="rect">
            <a:avLst/>
          </a:prstGeom>
          <a:noFill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A380013-CD6A-9F17-D99B-F648E21B496A}"/>
              </a:ext>
            </a:extLst>
          </p:cNvPr>
          <p:cNvSpPr/>
          <p:nvPr/>
        </p:nvSpPr>
        <p:spPr>
          <a:xfrm>
            <a:off x="0" y="6746788"/>
            <a:ext cx="12192000" cy="111211"/>
          </a:xfrm>
          <a:prstGeom prst="rect">
            <a:avLst/>
          </a:prstGeom>
          <a:solidFill>
            <a:srgbClr val="00224A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489192F0-4B0F-B088-9E14-9A1C276DB581}"/>
              </a:ext>
            </a:extLst>
          </p:cNvPr>
          <p:cNvSpPr txBox="1"/>
          <p:nvPr/>
        </p:nvSpPr>
        <p:spPr>
          <a:xfrm>
            <a:off x="8238392" y="137640"/>
            <a:ext cx="3627525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БТКУС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</a:t>
            </a:r>
            <a:r>
              <a:rPr kumimoji="0" lang="mn-M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ИЙН ТАЛААР ОЙЛГОЛТ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43" name="object 3"/>
          <p:cNvGrpSpPr/>
          <p:nvPr/>
        </p:nvGrpSpPr>
        <p:grpSpPr>
          <a:xfrm>
            <a:off x="-1055" y="610327"/>
            <a:ext cx="12192000" cy="53975"/>
            <a:chOff x="0" y="579121"/>
            <a:chExt cx="12192000" cy="53975"/>
          </a:xfrm>
        </p:grpSpPr>
        <p:sp>
          <p:nvSpPr>
            <p:cNvPr id="144" name="object 4"/>
            <p:cNvSpPr/>
            <p:nvPr/>
          </p:nvSpPr>
          <p:spPr>
            <a:xfrm>
              <a:off x="0" y="587376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20">
                  <a:moveTo>
                    <a:pt x="121920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12192000" y="4571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5BA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object 5"/>
            <p:cNvSpPr/>
            <p:nvPr/>
          </p:nvSpPr>
          <p:spPr>
            <a:xfrm>
              <a:off x="4209288" y="579121"/>
              <a:ext cx="3619500" cy="45720"/>
            </a:xfrm>
            <a:custGeom>
              <a:avLst/>
              <a:gdLst/>
              <a:ahLst/>
              <a:cxnLst/>
              <a:rect l="l" t="t" r="r" b="b"/>
              <a:pathLst>
                <a:path w="3619500" h="45720">
                  <a:moveTo>
                    <a:pt x="36195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3619500" y="45718"/>
                  </a:lnTo>
                  <a:lnTo>
                    <a:pt x="3619500" y="0"/>
                  </a:lnTo>
                  <a:close/>
                </a:path>
              </a:pathLst>
            </a:custGeom>
            <a:solidFill>
              <a:srgbClr val="DA1F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9254C2D-03A1-44BD-0830-05DABDE9E67B}"/>
              </a:ext>
            </a:extLst>
          </p:cNvPr>
          <p:cNvGraphicFramePr/>
          <p:nvPr/>
        </p:nvGraphicFramePr>
        <p:xfrm>
          <a:off x="4521012" y="1328810"/>
          <a:ext cx="7073459" cy="2932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6" name="Title 1">
            <a:extLst>
              <a:ext uri="{FF2B5EF4-FFF2-40B4-BE49-F238E27FC236}">
                <a16:creationId xmlns:a16="http://schemas.microsoft.com/office/drawing/2014/main" id="{8CC04F01-3454-39CD-FDA0-89D96A275905}"/>
              </a:ext>
            </a:extLst>
          </p:cNvPr>
          <p:cNvSpPr txBox="1">
            <a:spLocks/>
          </p:cNvSpPr>
          <p:nvPr/>
        </p:nvSpPr>
        <p:spPr>
          <a:xfrm>
            <a:off x="545583" y="1452648"/>
            <a:ext cx="3115271" cy="5233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mn-MN" altLang="mn-MN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HARMONIZED SYSTEM CODE</a:t>
            </a:r>
            <a:endParaRPr kumimoji="0" lang="mn-MN" altLang="mn-MN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2192" y="2207754"/>
            <a:ext cx="3247871" cy="18974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F269A9-32D3-9FD2-41FD-4DAD0B70E82F}"/>
              </a:ext>
            </a:extLst>
          </p:cNvPr>
          <p:cNvSpPr/>
          <p:nvPr/>
        </p:nvSpPr>
        <p:spPr>
          <a:xfrm>
            <a:off x="597529" y="4765117"/>
            <a:ext cx="6198189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mn-M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1988.01.01-нд хүчин төгөлдөр болсон.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mn-MN" altLang="mn-M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en-US" altLang="mn-M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 </a:t>
            </a:r>
            <a:r>
              <a:rPr kumimoji="0" lang="mn-MN" altLang="mn-M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гишүүн орон </a:t>
            </a:r>
            <a:r>
              <a:rPr kumimoji="0" lang="en-US" altLang="mn-M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mn-MN" altLang="mn-M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2026 он</a:t>
            </a:r>
            <a:r>
              <a:rPr kumimoji="0" lang="en-US" altLang="mn-M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GB" altLang="mn-MN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mn-M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Монгол Улс 1991 онд элсэж, 1993 оноос хэрэглэсэн.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62BA74-4665-E14D-C9E6-3D052FBF7BD9}"/>
              </a:ext>
            </a:extLst>
          </p:cNvPr>
          <p:cNvSpPr txBox="1"/>
          <p:nvPr/>
        </p:nvSpPr>
        <p:spPr>
          <a:xfrm>
            <a:off x="9077746" y="4965240"/>
            <a:ext cx="19488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HS CONVENTION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881C77-532C-C1F5-3AC4-5B67F7F980E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077" t="10000" r="1328" b="9835"/>
          <a:stretch/>
        </p:blipFill>
        <p:spPr>
          <a:xfrm>
            <a:off x="7089557" y="4307212"/>
            <a:ext cx="1857219" cy="212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3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CE816-68AB-25C0-7942-EF2DE0B5D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1D5BD3-B8FB-501D-3EE9-DF212B1A4C3C}"/>
              </a:ext>
            </a:extLst>
          </p:cNvPr>
          <p:cNvSpPr/>
          <p:nvPr/>
        </p:nvSpPr>
        <p:spPr>
          <a:xfrm>
            <a:off x="-1055" y="-19352"/>
            <a:ext cx="12192000" cy="638175"/>
          </a:xfrm>
          <a:prstGeom prst="rect">
            <a:avLst/>
          </a:prstGeom>
          <a:solidFill>
            <a:srgbClr val="002654"/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A27C3A-B9CA-DA45-1F87-1D27CA8F1C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6" y="93025"/>
            <a:ext cx="457483" cy="4658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E598E1-882B-AE55-E229-B6DE2AB8D548}"/>
              </a:ext>
            </a:extLst>
          </p:cNvPr>
          <p:cNvSpPr txBox="1"/>
          <p:nvPr/>
        </p:nvSpPr>
        <p:spPr>
          <a:xfrm>
            <a:off x="597529" y="76085"/>
            <a:ext cx="38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Засгийн газрын хэрэгжүүлэгч агентлаг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Гаалийн ерөнхий газар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D14143-F8A3-736E-D065-579A8EBF6B38}"/>
              </a:ext>
            </a:extLst>
          </p:cNvPr>
          <p:cNvCxnSpPr>
            <a:cxnSpLocks/>
          </p:cNvCxnSpPr>
          <p:nvPr/>
        </p:nvCxnSpPr>
        <p:spPr>
          <a:xfrm>
            <a:off x="-1055" y="6857999"/>
            <a:ext cx="12193055" cy="1"/>
          </a:xfrm>
          <a:prstGeom prst="line">
            <a:avLst/>
          </a:prstGeom>
          <a:ln>
            <a:solidFill>
              <a:srgbClr val="0049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3" descr="D:\xampp\htdocs\gzhorood\wp-content\uploads\2021\12\line-1-150x1.jpg">
            <a:extLst>
              <a:ext uri="{FF2B5EF4-FFF2-40B4-BE49-F238E27FC236}">
                <a16:creationId xmlns:a16="http://schemas.microsoft.com/office/drawing/2014/main" id="{268C645B-9DB5-BC72-3E0B-912860D48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00520"/>
            <a:ext cx="12192000" cy="81280"/>
          </a:xfrm>
          <a:prstGeom prst="rect">
            <a:avLst/>
          </a:prstGeom>
          <a:noFill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A380013-CD6A-9F17-D99B-F648E21B496A}"/>
              </a:ext>
            </a:extLst>
          </p:cNvPr>
          <p:cNvSpPr/>
          <p:nvPr/>
        </p:nvSpPr>
        <p:spPr>
          <a:xfrm>
            <a:off x="0" y="6737744"/>
            <a:ext cx="12192000" cy="157479"/>
          </a:xfrm>
          <a:prstGeom prst="rect">
            <a:avLst/>
          </a:prstGeom>
          <a:solidFill>
            <a:srgbClr val="00224A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489192F0-4B0F-B088-9E14-9A1C276DB581}"/>
              </a:ext>
            </a:extLst>
          </p:cNvPr>
          <p:cNvSpPr txBox="1"/>
          <p:nvPr/>
        </p:nvSpPr>
        <p:spPr>
          <a:xfrm>
            <a:off x="8484577" y="137640"/>
            <a:ext cx="3359013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БТКУС-ИЙН ОУ-ЫН КОНВЕНЦ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43" name="object 3"/>
          <p:cNvGrpSpPr/>
          <p:nvPr/>
        </p:nvGrpSpPr>
        <p:grpSpPr>
          <a:xfrm>
            <a:off x="-1055" y="610327"/>
            <a:ext cx="12192000" cy="53975"/>
            <a:chOff x="0" y="579121"/>
            <a:chExt cx="12192000" cy="53975"/>
          </a:xfrm>
        </p:grpSpPr>
        <p:sp>
          <p:nvSpPr>
            <p:cNvPr id="144" name="object 4"/>
            <p:cNvSpPr/>
            <p:nvPr/>
          </p:nvSpPr>
          <p:spPr>
            <a:xfrm>
              <a:off x="0" y="587376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20">
                  <a:moveTo>
                    <a:pt x="121920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12192000" y="4571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5BA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object 5"/>
            <p:cNvSpPr/>
            <p:nvPr/>
          </p:nvSpPr>
          <p:spPr>
            <a:xfrm>
              <a:off x="4209288" y="579121"/>
              <a:ext cx="3619500" cy="45720"/>
            </a:xfrm>
            <a:custGeom>
              <a:avLst/>
              <a:gdLst/>
              <a:ahLst/>
              <a:cxnLst/>
              <a:rect l="l" t="t" r="r" b="b"/>
              <a:pathLst>
                <a:path w="3619500" h="45720">
                  <a:moveTo>
                    <a:pt x="36195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3619500" y="45718"/>
                  </a:lnTo>
                  <a:lnTo>
                    <a:pt x="3619500" y="0"/>
                  </a:lnTo>
                  <a:close/>
                </a:path>
              </a:pathLst>
            </a:custGeom>
            <a:solidFill>
              <a:srgbClr val="DA1F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950660" y="1426301"/>
            <a:ext cx="486124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7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mn-M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УЯЛДУУЛСАН СИСТЕМИЙН ЕРӨНИЙ ТАЙЛБАР ДҮРЭМ / 6 ДҮРЭМТЭЙ/:</a:t>
            </a:r>
            <a:endParaRPr kumimoji="0" lang="mn-MN" altLang="mn-M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marR="0" lvl="1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mn-MN" altLang="mn-M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Жагсаалтын салшгүй бүрэлдэхүүн хэсэг </a:t>
            </a:r>
          </a:p>
          <a:p>
            <a:pPr marL="628650" marR="0" lvl="1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mn-MN" altLang="mn-M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УС-ийн ангиллын зарчмыг тогтооно</a:t>
            </a:r>
          </a:p>
          <a:p>
            <a:pPr marL="628650" marR="0" lvl="1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mn-MN" altLang="mn-M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Жагсаалтыг нэг мөр хэрэглэхэд дөхөмтэй</a:t>
            </a:r>
            <a:endParaRPr kumimoji="0" lang="en-US" altLang="mn-M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7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2C2618B-739D-9D8D-9720-43A087F273A2}"/>
              </a:ext>
            </a:extLst>
          </p:cNvPr>
          <p:cNvGraphicFramePr/>
          <p:nvPr/>
        </p:nvGraphicFramePr>
        <p:xfrm>
          <a:off x="543741" y="1030402"/>
          <a:ext cx="8837542" cy="5050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02525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CE816-68AB-25C0-7942-EF2DE0B5D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1D5BD3-B8FB-501D-3EE9-DF212B1A4C3C}"/>
              </a:ext>
            </a:extLst>
          </p:cNvPr>
          <p:cNvSpPr/>
          <p:nvPr/>
        </p:nvSpPr>
        <p:spPr>
          <a:xfrm>
            <a:off x="-1055" y="-19352"/>
            <a:ext cx="12192000" cy="638175"/>
          </a:xfrm>
          <a:prstGeom prst="rect">
            <a:avLst/>
          </a:prstGeom>
          <a:solidFill>
            <a:srgbClr val="002654"/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A27C3A-B9CA-DA45-1F87-1D27CA8F1C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6" y="93025"/>
            <a:ext cx="457483" cy="4658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E598E1-882B-AE55-E229-B6DE2AB8D548}"/>
              </a:ext>
            </a:extLst>
          </p:cNvPr>
          <p:cNvSpPr txBox="1"/>
          <p:nvPr/>
        </p:nvSpPr>
        <p:spPr>
          <a:xfrm>
            <a:off x="597529" y="76085"/>
            <a:ext cx="38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Засгийн газрын хэрэгжүүлэгч агентлаг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Гаалийн ерөнхий газар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D14143-F8A3-736E-D065-579A8EBF6B38}"/>
              </a:ext>
            </a:extLst>
          </p:cNvPr>
          <p:cNvCxnSpPr>
            <a:cxnSpLocks/>
          </p:cNvCxnSpPr>
          <p:nvPr/>
        </p:nvCxnSpPr>
        <p:spPr>
          <a:xfrm>
            <a:off x="-1055" y="6857999"/>
            <a:ext cx="12193055" cy="1"/>
          </a:xfrm>
          <a:prstGeom prst="line">
            <a:avLst/>
          </a:prstGeom>
          <a:ln>
            <a:solidFill>
              <a:srgbClr val="0049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3" descr="D:\xampp\htdocs\gzhorood\wp-content\uploads\2021\12\line-1-150x1.jpg">
            <a:extLst>
              <a:ext uri="{FF2B5EF4-FFF2-40B4-BE49-F238E27FC236}">
                <a16:creationId xmlns:a16="http://schemas.microsoft.com/office/drawing/2014/main" id="{268C645B-9DB5-BC72-3E0B-912860D48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00520"/>
            <a:ext cx="12192000" cy="81280"/>
          </a:xfrm>
          <a:prstGeom prst="rect">
            <a:avLst/>
          </a:prstGeom>
          <a:noFill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A380013-CD6A-9F17-D99B-F648E21B496A}"/>
              </a:ext>
            </a:extLst>
          </p:cNvPr>
          <p:cNvSpPr/>
          <p:nvPr/>
        </p:nvSpPr>
        <p:spPr>
          <a:xfrm>
            <a:off x="0" y="6746788"/>
            <a:ext cx="12192000" cy="111211"/>
          </a:xfrm>
          <a:prstGeom prst="rect">
            <a:avLst/>
          </a:prstGeom>
          <a:solidFill>
            <a:srgbClr val="00224A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489192F0-4B0F-B088-9E14-9A1C276DB581}"/>
              </a:ext>
            </a:extLst>
          </p:cNvPr>
          <p:cNvSpPr txBox="1"/>
          <p:nvPr/>
        </p:nvSpPr>
        <p:spPr>
          <a:xfrm>
            <a:off x="7939352" y="165545"/>
            <a:ext cx="4024638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БТКУС-ИЙН НЭМЭЛТ, ӨӨРЧЛӨЛТ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43" name="object 3"/>
          <p:cNvGrpSpPr/>
          <p:nvPr/>
        </p:nvGrpSpPr>
        <p:grpSpPr>
          <a:xfrm>
            <a:off x="-1055" y="610327"/>
            <a:ext cx="12192000" cy="53975"/>
            <a:chOff x="0" y="579121"/>
            <a:chExt cx="12192000" cy="53975"/>
          </a:xfrm>
        </p:grpSpPr>
        <p:sp>
          <p:nvSpPr>
            <p:cNvPr id="144" name="object 4"/>
            <p:cNvSpPr/>
            <p:nvPr/>
          </p:nvSpPr>
          <p:spPr>
            <a:xfrm>
              <a:off x="0" y="587376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20">
                  <a:moveTo>
                    <a:pt x="121920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12192000" y="4571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5BA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object 5"/>
            <p:cNvSpPr/>
            <p:nvPr/>
          </p:nvSpPr>
          <p:spPr>
            <a:xfrm>
              <a:off x="4209288" y="579121"/>
              <a:ext cx="3619500" cy="45720"/>
            </a:xfrm>
            <a:custGeom>
              <a:avLst/>
              <a:gdLst/>
              <a:ahLst/>
              <a:cxnLst/>
              <a:rect l="l" t="t" r="r" b="b"/>
              <a:pathLst>
                <a:path w="3619500" h="45720">
                  <a:moveTo>
                    <a:pt x="36195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3619500" y="45718"/>
                  </a:lnTo>
                  <a:lnTo>
                    <a:pt x="3619500" y="0"/>
                  </a:lnTo>
                  <a:close/>
                </a:path>
              </a:pathLst>
            </a:custGeom>
            <a:solidFill>
              <a:srgbClr val="DA1F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913396" y="1068248"/>
            <a:ext cx="65970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БТКУС</a:t>
            </a:r>
            <a:r>
              <a:rPr kumimoji="0" lang="mn-MN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-ийн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5-6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жил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тутмын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шинэчлэл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нэмэлт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өөрчлөлт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нь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дэлхийн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худалдааны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бүтэц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технологийн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дэвшил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үйлдвэрлэлийн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чиг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хандлагыг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тусгаж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гаалийн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байгууллагуудын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үйл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ажиллагааг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уялдуулахад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чухал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үүрэгтэй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A16B23-43A0-3591-161B-3C8F89FC8C50}"/>
              </a:ext>
            </a:extLst>
          </p:cNvPr>
          <p:cNvGrpSpPr/>
          <p:nvPr/>
        </p:nvGrpSpPr>
        <p:grpSpPr>
          <a:xfrm>
            <a:off x="1111504" y="974402"/>
            <a:ext cx="10731884" cy="5669825"/>
            <a:chOff x="1111504" y="974402"/>
            <a:chExt cx="10731884" cy="5669825"/>
          </a:xfrm>
        </p:grpSpPr>
        <p:grpSp>
          <p:nvGrpSpPr>
            <p:cNvPr id="26" name="Group 25"/>
            <p:cNvGrpSpPr/>
            <p:nvPr/>
          </p:nvGrpSpPr>
          <p:grpSpPr>
            <a:xfrm>
              <a:off x="1111504" y="974402"/>
              <a:ext cx="10371351" cy="5582676"/>
              <a:chOff x="1046091" y="975215"/>
              <a:chExt cx="10371351" cy="5582676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BB3C0022-FE15-31FB-DE2C-7174A8DFEE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53572" y="975215"/>
                <a:ext cx="2619846" cy="1893784"/>
              </a:xfrm>
              <a:prstGeom prst="rect">
                <a:avLst/>
              </a:prstGeom>
            </p:spPr>
          </p:pic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A1AF092-EF2C-8168-13E4-30BCCDBB2529}"/>
                  </a:ext>
                </a:extLst>
              </p:cNvPr>
              <p:cNvGrpSpPr/>
              <p:nvPr/>
            </p:nvGrpSpPr>
            <p:grpSpPr>
              <a:xfrm>
                <a:off x="1046091" y="3306523"/>
                <a:ext cx="10371351" cy="3251368"/>
                <a:chOff x="904926" y="1723240"/>
                <a:chExt cx="10786784" cy="3411520"/>
              </a:xfrm>
            </p:grpSpPr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FB8CAB6A-BF09-B6F8-F1DD-2F3E72A899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04926" y="1723240"/>
                  <a:ext cx="10786784" cy="3411520"/>
                </a:xfrm>
                <a:prstGeom prst="rect">
                  <a:avLst/>
                </a:prstGeom>
              </p:spPr>
            </p:pic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09F9233-AD33-482F-96E5-322C65DF368A}"/>
                    </a:ext>
                  </a:extLst>
                </p:cNvPr>
                <p:cNvSpPr/>
                <p:nvPr/>
              </p:nvSpPr>
              <p:spPr>
                <a:xfrm>
                  <a:off x="1185705" y="3255666"/>
                  <a:ext cx="1346479" cy="522514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285750" marR="0" lvl="0" indent="-28575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5019 </a:t>
                  </a:r>
                  <a:r>
                    <a:rPr kumimoji="0" lang="mn-M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код</a:t>
                  </a: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DF08AAD9-1B67-8F0A-8972-B07109BD944F}"/>
                    </a:ext>
                  </a:extLst>
                </p:cNvPr>
                <p:cNvSpPr/>
                <p:nvPr/>
              </p:nvSpPr>
              <p:spPr>
                <a:xfrm>
                  <a:off x="2039112" y="4233672"/>
                  <a:ext cx="2039112" cy="768096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r>
                    <a:rPr kumimoji="0" lang="mn-MN" sz="1400" b="0" i="0" u="none" strike="noStrike" kern="0" cap="none" spc="0" normalizeH="0" baseline="0" noProof="0" dirty="0">
                      <a:ln w="0"/>
                      <a:solidFill>
                        <a:srgbClr val="00206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Засвар өөрчлөлт </a:t>
                  </a: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r>
                    <a:rPr kumimoji="0" lang="mn-MN" sz="1400" b="0" i="0" u="none" strike="noStrike" kern="0" cap="none" spc="0" normalizeH="0" baseline="0" noProof="0" dirty="0">
                      <a:ln w="0"/>
                      <a:solidFill>
                        <a:srgbClr val="00206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5018 код</a:t>
                  </a:r>
                  <a:endParaRPr kumimoji="0" lang="en-US" sz="1400" b="0" i="0" u="none" strike="noStrike" kern="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AEC95A3C-6DDB-4C07-C495-CA9A1C55B204}"/>
                    </a:ext>
                  </a:extLst>
                </p:cNvPr>
                <p:cNvSpPr/>
                <p:nvPr/>
              </p:nvSpPr>
              <p:spPr>
                <a:xfrm>
                  <a:off x="3200400" y="3255666"/>
                  <a:ext cx="1856232" cy="84501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r>
                    <a:rPr kumimoji="0" lang="mn-M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393 багц нэмэлт, өөрчлөлт </a:t>
                  </a: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r>
                    <a:rPr kumimoji="0" lang="mn-M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5113 код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652228A-2024-FA60-25AD-1560C6764DA9}"/>
                    </a:ext>
                  </a:extLst>
                </p:cNvPr>
                <p:cNvSpPr/>
                <p:nvPr/>
              </p:nvSpPr>
              <p:spPr>
                <a:xfrm>
                  <a:off x="4498848" y="4169664"/>
                  <a:ext cx="2112264" cy="694944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r>
                    <a:rPr kumimoji="0" lang="mn-M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374 багц нэмэлт, өөрчлөлт</a:t>
                  </a: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r>
                    <a:rPr kumimoji="0" lang="mn-M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5774 код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2E9D592-C56C-9A4B-239B-FDC1E1C3E21E}"/>
                    </a:ext>
                  </a:extLst>
                </p:cNvPr>
                <p:cNvSpPr/>
                <p:nvPr/>
              </p:nvSpPr>
              <p:spPr>
                <a:xfrm>
                  <a:off x="5797819" y="3255666"/>
                  <a:ext cx="1444006" cy="889725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r>
                    <a:rPr kumimoji="0" lang="mn-M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354 багц нэмэлт, өөрчлөлт</a:t>
                  </a: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r>
                    <a:rPr kumimoji="0" lang="mn-M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5052 код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31E707D-0442-62BC-EFCB-E36A9803A463}"/>
                    </a:ext>
                  </a:extLst>
                </p:cNvPr>
                <p:cNvSpPr/>
                <p:nvPr/>
              </p:nvSpPr>
              <p:spPr>
                <a:xfrm>
                  <a:off x="6703831" y="4204156"/>
                  <a:ext cx="1936630" cy="685800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r>
                    <a:rPr kumimoji="0" lang="mn-M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225 багц нэмэлт, өөрчлөлт</a:t>
                  </a: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r>
                    <a:rPr kumimoji="0" lang="mn-M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5205 код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C251ED06-2C8E-B312-88E2-74BA1B3B33D6}"/>
                    </a:ext>
                  </a:extLst>
                </p:cNvPr>
                <p:cNvSpPr/>
                <p:nvPr/>
              </p:nvSpPr>
              <p:spPr>
                <a:xfrm>
                  <a:off x="8074302" y="3255666"/>
                  <a:ext cx="1578239" cy="1002976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r>
                    <a:rPr kumimoji="0" lang="mn-M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233 багц нэмэлт, өөрчлөлт</a:t>
                  </a: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r>
                    <a:rPr kumimoji="0" lang="mn-M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5387 код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D01CF471-1BE7-85C9-D2FF-6533DBF006BE}"/>
                    </a:ext>
                  </a:extLst>
                </p:cNvPr>
                <p:cNvSpPr/>
                <p:nvPr/>
              </p:nvSpPr>
              <p:spPr>
                <a:xfrm>
                  <a:off x="9394648" y="4169664"/>
                  <a:ext cx="1907243" cy="75478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r>
                    <a:rPr kumimoji="0" lang="mn-M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351 багц нэмэлт, өөрчлөлт</a:t>
                  </a: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r>
                    <a:rPr kumimoji="0" lang="mn-M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5612 код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0389893" y="3346339"/>
                <a:ext cx="65274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mn-M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2028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B138CAC-2851-6D8F-A888-43F98D682E00}"/>
                </a:ext>
              </a:extLst>
            </p:cNvPr>
            <p:cNvSpPr txBox="1"/>
            <p:nvPr/>
          </p:nvSpPr>
          <p:spPr>
            <a:xfrm>
              <a:off x="10568356" y="5474676"/>
              <a:ext cx="1275032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mn-M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299 багц нэмэлт, өөрчлөлт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mn-M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5852 Мөр код</a:t>
              </a: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C3B104-5AF4-7965-7898-CCC461D7E506}"/>
              </a:ext>
            </a:extLst>
          </p:cNvPr>
          <p:cNvCxnSpPr>
            <a:cxnSpLocks/>
          </p:cNvCxnSpPr>
          <p:nvPr/>
        </p:nvCxnSpPr>
        <p:spPr>
          <a:xfrm>
            <a:off x="10979883" y="4187087"/>
            <a:ext cx="0" cy="1158220"/>
          </a:xfrm>
          <a:prstGeom prst="straightConnector1">
            <a:avLst/>
          </a:prstGeom>
          <a:ln>
            <a:solidFill>
              <a:srgbClr val="00602B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A7696E2-49F7-D035-2635-B969ED17FF35}"/>
              </a:ext>
            </a:extLst>
          </p:cNvPr>
          <p:cNvSpPr txBox="1"/>
          <p:nvPr/>
        </p:nvSpPr>
        <p:spPr>
          <a:xfrm>
            <a:off x="140046" y="2067834"/>
            <a:ext cx="2873535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57179" indent="185734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66793" lvl="1" indent="-3429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35717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mn-M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ҮНДЭСНИЙ ТҮВШИНД:</a:t>
            </a:r>
          </a:p>
          <a:p>
            <a:pPr marL="528629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mn-M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28629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mn-M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тарифын зохицуулалт</a:t>
            </a:r>
          </a:p>
          <a:p>
            <a:pPr marL="528629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mn-M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тарифын бус зохицуулалт</a:t>
            </a:r>
          </a:p>
          <a:p>
            <a:pPr marL="528629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mn-M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статистикийн мэдээ</a:t>
            </a:r>
          </a:p>
          <a:p>
            <a:pPr marL="528629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mn-M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үзүүлэх  </a:t>
            </a:r>
          </a:p>
          <a:p>
            <a:pPr marL="528629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mn-M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гарал үүсэл тодорхойлох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6A1174-8439-DD23-9902-F4A55FFF0514}"/>
              </a:ext>
            </a:extLst>
          </p:cNvPr>
          <p:cNvSpPr txBox="1"/>
          <p:nvPr/>
        </p:nvSpPr>
        <p:spPr>
          <a:xfrm>
            <a:off x="356294" y="807744"/>
            <a:ext cx="32393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79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mn-M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ОЛОН УЛСЫН ТҮВШИНД: </a:t>
            </a:r>
          </a:p>
        </p:txBody>
      </p:sp>
    </p:spTree>
    <p:extLst>
      <p:ext uri="{BB962C8B-B14F-4D97-AF65-F5344CB8AC3E}">
        <p14:creationId xmlns:p14="http://schemas.microsoft.com/office/powerpoint/2010/main" val="29413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97E59-670F-AE41-750F-F5494AB61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A320EEB-F345-F7E9-BF02-E787CCBCC854}"/>
              </a:ext>
            </a:extLst>
          </p:cNvPr>
          <p:cNvSpPr/>
          <p:nvPr/>
        </p:nvSpPr>
        <p:spPr>
          <a:xfrm>
            <a:off x="-1055" y="-19352"/>
            <a:ext cx="12192000" cy="638175"/>
          </a:xfrm>
          <a:prstGeom prst="rect">
            <a:avLst/>
          </a:prstGeom>
          <a:solidFill>
            <a:srgbClr val="002654"/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697D5B-3EC3-A411-0353-B05C7ABB9E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6" y="93025"/>
            <a:ext cx="457483" cy="4658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563AAB-3E73-7720-43FA-6BD6678786F9}"/>
              </a:ext>
            </a:extLst>
          </p:cNvPr>
          <p:cNvSpPr txBox="1"/>
          <p:nvPr/>
        </p:nvSpPr>
        <p:spPr>
          <a:xfrm>
            <a:off x="597529" y="76085"/>
            <a:ext cx="38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Засгийн газрын хэрэгжүүлэгч агентлаг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Гаалийн ерөнхий газар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527E08-8FC0-2AD9-7284-547E054F19D3}"/>
              </a:ext>
            </a:extLst>
          </p:cNvPr>
          <p:cNvCxnSpPr>
            <a:cxnSpLocks/>
          </p:cNvCxnSpPr>
          <p:nvPr/>
        </p:nvCxnSpPr>
        <p:spPr>
          <a:xfrm>
            <a:off x="-1055" y="6857999"/>
            <a:ext cx="12193055" cy="1"/>
          </a:xfrm>
          <a:prstGeom prst="line">
            <a:avLst/>
          </a:prstGeom>
          <a:ln>
            <a:solidFill>
              <a:srgbClr val="0049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3" descr="D:\xampp\htdocs\gzhorood\wp-content\uploads\2021\12\line-1-150x1.jpg">
            <a:extLst>
              <a:ext uri="{FF2B5EF4-FFF2-40B4-BE49-F238E27FC236}">
                <a16:creationId xmlns:a16="http://schemas.microsoft.com/office/drawing/2014/main" id="{DA295D60-24DF-1E5F-E7B3-68273D339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00520"/>
            <a:ext cx="12192000" cy="81280"/>
          </a:xfrm>
          <a:prstGeom prst="rect">
            <a:avLst/>
          </a:prstGeom>
          <a:noFill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D048F55-46C0-40C8-90CD-BF138B6D1C6D}"/>
              </a:ext>
            </a:extLst>
          </p:cNvPr>
          <p:cNvSpPr/>
          <p:nvPr/>
        </p:nvSpPr>
        <p:spPr>
          <a:xfrm>
            <a:off x="0" y="6746788"/>
            <a:ext cx="12192000" cy="111211"/>
          </a:xfrm>
          <a:prstGeom prst="rect">
            <a:avLst/>
          </a:prstGeom>
          <a:solidFill>
            <a:srgbClr val="00224A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11D78FF3-8410-A945-765F-12061DE157F8}"/>
              </a:ext>
            </a:extLst>
          </p:cNvPr>
          <p:cNvSpPr txBox="1"/>
          <p:nvPr/>
        </p:nvSpPr>
        <p:spPr>
          <a:xfrm>
            <a:off x="7243482" y="166828"/>
            <a:ext cx="4802745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БАРААНЫ АНГИЛЛЫН КОДЫГ ТОДОРХОЙЛОХ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43" name="object 3">
            <a:extLst>
              <a:ext uri="{FF2B5EF4-FFF2-40B4-BE49-F238E27FC236}">
                <a16:creationId xmlns:a16="http://schemas.microsoft.com/office/drawing/2014/main" id="{64669768-56EC-1038-6D50-8CD1F1202E47}"/>
              </a:ext>
            </a:extLst>
          </p:cNvPr>
          <p:cNvGrpSpPr/>
          <p:nvPr/>
        </p:nvGrpSpPr>
        <p:grpSpPr>
          <a:xfrm>
            <a:off x="-1055" y="610327"/>
            <a:ext cx="12192000" cy="53975"/>
            <a:chOff x="0" y="579121"/>
            <a:chExt cx="12192000" cy="53975"/>
          </a:xfrm>
        </p:grpSpPr>
        <p:sp>
          <p:nvSpPr>
            <p:cNvPr id="144" name="object 4">
              <a:extLst>
                <a:ext uri="{FF2B5EF4-FFF2-40B4-BE49-F238E27FC236}">
                  <a16:creationId xmlns:a16="http://schemas.microsoft.com/office/drawing/2014/main" id="{F8D482DF-7D0E-EF47-0191-4876EAD4289C}"/>
                </a:ext>
              </a:extLst>
            </p:cNvPr>
            <p:cNvSpPr/>
            <p:nvPr/>
          </p:nvSpPr>
          <p:spPr>
            <a:xfrm>
              <a:off x="0" y="587376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20">
                  <a:moveTo>
                    <a:pt x="121920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12192000" y="4571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5BA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object 5">
              <a:extLst>
                <a:ext uri="{FF2B5EF4-FFF2-40B4-BE49-F238E27FC236}">
                  <a16:creationId xmlns:a16="http://schemas.microsoft.com/office/drawing/2014/main" id="{868C8FE6-31AA-4364-BF5E-AF9CA93C7835}"/>
                </a:ext>
              </a:extLst>
            </p:cNvPr>
            <p:cNvSpPr/>
            <p:nvPr/>
          </p:nvSpPr>
          <p:spPr>
            <a:xfrm>
              <a:off x="4209288" y="579121"/>
              <a:ext cx="3619500" cy="45720"/>
            </a:xfrm>
            <a:custGeom>
              <a:avLst/>
              <a:gdLst/>
              <a:ahLst/>
              <a:cxnLst/>
              <a:rect l="l" t="t" r="r" b="b"/>
              <a:pathLst>
                <a:path w="3619500" h="45720">
                  <a:moveTo>
                    <a:pt x="36195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3619500" y="45718"/>
                  </a:lnTo>
                  <a:lnTo>
                    <a:pt x="3619500" y="0"/>
                  </a:lnTo>
                  <a:close/>
                </a:path>
              </a:pathLst>
            </a:custGeom>
            <a:solidFill>
              <a:srgbClr val="DA1F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0612FCD6-22E2-0645-0796-666C2C2FCF01}"/>
              </a:ext>
            </a:extLst>
          </p:cNvPr>
          <p:cNvSpPr txBox="1">
            <a:spLocks/>
          </p:cNvSpPr>
          <p:nvPr/>
        </p:nvSpPr>
        <p:spPr bwMode="auto">
          <a:xfrm>
            <a:off x="1778919" y="6165502"/>
            <a:ext cx="5118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defRPr/>
            </a:pPr>
            <a:r>
              <a:rPr lang="mn-MN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Монгол Улсын Гаалийн тариф, гаалийн татварын тухай хуулиас </a:t>
            </a:r>
            <a:r>
              <a:rPr lang="en-US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 он</a:t>
            </a:r>
            <a:r>
              <a:rPr lang="en-US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sz="1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C78D8E-A781-0151-8290-4BC097D56FFE}"/>
              </a:ext>
            </a:extLst>
          </p:cNvPr>
          <p:cNvSpPr txBox="1"/>
          <p:nvPr/>
        </p:nvSpPr>
        <p:spPr>
          <a:xfrm>
            <a:off x="530174" y="963682"/>
            <a:ext cx="76164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АРААНЫ АНГИЛЛЫН КОДЫГ </a:t>
            </a:r>
            <a:r>
              <a:rPr kumimoji="0" lang="mn-MN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ХЭН ТОДОРХОЙЛЖ МЭДҮҮЛЭХ В</a:t>
            </a:r>
            <a:r>
              <a:rPr lang="mn-MN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Э?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31" name="Content Placeholder 2">
            <a:extLst>
              <a:ext uri="{FF2B5EF4-FFF2-40B4-BE49-F238E27FC236}">
                <a16:creationId xmlns:a16="http://schemas.microsoft.com/office/drawing/2014/main" id="{7FC2DC8D-035D-4A27-3F8B-39E33D0714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4567942"/>
              </p:ext>
            </p:extLst>
          </p:nvPr>
        </p:nvGraphicFramePr>
        <p:xfrm>
          <a:off x="470924" y="1636389"/>
          <a:ext cx="7108436" cy="4603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27897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155B7-FC5F-F114-C459-339F144D6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D076E18-C8C5-49E4-9196-4203F2CE1160}"/>
              </a:ext>
            </a:extLst>
          </p:cNvPr>
          <p:cNvSpPr/>
          <p:nvPr/>
        </p:nvSpPr>
        <p:spPr>
          <a:xfrm>
            <a:off x="-1055" y="-19352"/>
            <a:ext cx="12192000" cy="638175"/>
          </a:xfrm>
          <a:prstGeom prst="rect">
            <a:avLst/>
          </a:prstGeom>
          <a:solidFill>
            <a:srgbClr val="002654"/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26CBBB-17DF-79D2-6283-47D49CA718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6" y="93025"/>
            <a:ext cx="457483" cy="46580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655072-B478-F3B4-D484-5B700202D0B4}"/>
              </a:ext>
            </a:extLst>
          </p:cNvPr>
          <p:cNvCxnSpPr>
            <a:cxnSpLocks/>
          </p:cNvCxnSpPr>
          <p:nvPr/>
        </p:nvCxnSpPr>
        <p:spPr>
          <a:xfrm>
            <a:off x="-1055" y="6857999"/>
            <a:ext cx="12193055" cy="1"/>
          </a:xfrm>
          <a:prstGeom prst="line">
            <a:avLst/>
          </a:prstGeom>
          <a:ln>
            <a:solidFill>
              <a:srgbClr val="0049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3" descr="D:\xampp\htdocs\gzhorood\wp-content\uploads\2021\12\line-1-150x1.jpg">
            <a:extLst>
              <a:ext uri="{FF2B5EF4-FFF2-40B4-BE49-F238E27FC236}">
                <a16:creationId xmlns:a16="http://schemas.microsoft.com/office/drawing/2014/main" id="{7CA3AAF4-C43E-16DE-C9A7-BA0B2C1F5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00520"/>
            <a:ext cx="12192000" cy="81280"/>
          </a:xfrm>
          <a:prstGeom prst="rect">
            <a:avLst/>
          </a:prstGeom>
          <a:noFill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4B82E2B-83A2-53B5-AF59-31BC57A62643}"/>
              </a:ext>
            </a:extLst>
          </p:cNvPr>
          <p:cNvSpPr/>
          <p:nvPr/>
        </p:nvSpPr>
        <p:spPr>
          <a:xfrm>
            <a:off x="0" y="6746788"/>
            <a:ext cx="12192000" cy="111211"/>
          </a:xfrm>
          <a:prstGeom prst="rect">
            <a:avLst/>
          </a:prstGeom>
          <a:solidFill>
            <a:srgbClr val="00224A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96DE31E7-A31B-11D8-4CEE-4A25BD2509FE}"/>
              </a:ext>
            </a:extLst>
          </p:cNvPr>
          <p:cNvSpPr txBox="1"/>
          <p:nvPr/>
        </p:nvSpPr>
        <p:spPr>
          <a:xfrm>
            <a:off x="7243482" y="166828"/>
            <a:ext cx="4802745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БАРААНЫ АНГИЛЛЫН КОДЫГ ТОДОРХОЙЛОХ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143" name="object 3">
            <a:extLst>
              <a:ext uri="{FF2B5EF4-FFF2-40B4-BE49-F238E27FC236}">
                <a16:creationId xmlns:a16="http://schemas.microsoft.com/office/drawing/2014/main" id="{049638E7-E898-C282-A3E2-EE0179B29A4B}"/>
              </a:ext>
            </a:extLst>
          </p:cNvPr>
          <p:cNvGrpSpPr/>
          <p:nvPr/>
        </p:nvGrpSpPr>
        <p:grpSpPr>
          <a:xfrm>
            <a:off x="-1055" y="610327"/>
            <a:ext cx="12192000" cy="53975"/>
            <a:chOff x="0" y="579121"/>
            <a:chExt cx="12192000" cy="53975"/>
          </a:xfrm>
        </p:grpSpPr>
        <p:sp>
          <p:nvSpPr>
            <p:cNvPr id="144" name="object 4">
              <a:extLst>
                <a:ext uri="{FF2B5EF4-FFF2-40B4-BE49-F238E27FC236}">
                  <a16:creationId xmlns:a16="http://schemas.microsoft.com/office/drawing/2014/main" id="{CED97648-72E8-D0C5-DA54-97C234A278AF}"/>
                </a:ext>
              </a:extLst>
            </p:cNvPr>
            <p:cNvSpPr/>
            <p:nvPr/>
          </p:nvSpPr>
          <p:spPr>
            <a:xfrm>
              <a:off x="0" y="587376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20">
                  <a:moveTo>
                    <a:pt x="121920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12192000" y="4571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5BA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object 5">
              <a:extLst>
                <a:ext uri="{FF2B5EF4-FFF2-40B4-BE49-F238E27FC236}">
                  <a16:creationId xmlns:a16="http://schemas.microsoft.com/office/drawing/2014/main" id="{EB1AAC9D-48DD-EC35-BE83-D4959D434C47}"/>
                </a:ext>
              </a:extLst>
            </p:cNvPr>
            <p:cNvSpPr/>
            <p:nvPr/>
          </p:nvSpPr>
          <p:spPr>
            <a:xfrm>
              <a:off x="4209288" y="579121"/>
              <a:ext cx="3619500" cy="45720"/>
            </a:xfrm>
            <a:custGeom>
              <a:avLst/>
              <a:gdLst/>
              <a:ahLst/>
              <a:cxnLst/>
              <a:rect l="l" t="t" r="r" b="b"/>
              <a:pathLst>
                <a:path w="3619500" h="45720">
                  <a:moveTo>
                    <a:pt x="36195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3619500" y="45718"/>
                  </a:lnTo>
                  <a:lnTo>
                    <a:pt x="3619500" y="0"/>
                  </a:lnTo>
                  <a:close/>
                </a:path>
              </a:pathLst>
            </a:custGeom>
            <a:solidFill>
              <a:srgbClr val="DA1F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53310DC-2691-95A7-7B71-221099788818}"/>
              </a:ext>
            </a:extLst>
          </p:cNvPr>
          <p:cNvSpPr txBox="1"/>
          <p:nvPr/>
        </p:nvSpPr>
        <p:spPr>
          <a:xfrm>
            <a:off x="-173379" y="6378042"/>
            <a:ext cx="75790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mn-MN" altLang="en-US" sz="1200" b="0" dirty="0"/>
              <a:t>Барааны ангиллын кодыг урьдчилан тодорхойлох журам, </a:t>
            </a:r>
            <a:r>
              <a:rPr lang="mn-MN" altLang="en-US" sz="1200" b="0" i="1" dirty="0"/>
              <a:t>ГЕГ даргын 2022 оны А</a:t>
            </a:r>
            <a:r>
              <a:rPr lang="en-US" altLang="en-US" sz="1200" b="0" i="1" dirty="0"/>
              <a:t>/25</a:t>
            </a:r>
            <a:r>
              <a:rPr lang="mn-MN" altLang="en-US" sz="1200" b="0" i="1" dirty="0"/>
              <a:t> тоот тушаал</a:t>
            </a:r>
            <a:r>
              <a:rPr lang="en-US" altLang="en-US" sz="1200" b="0" i="1" dirty="0"/>
              <a:t>/</a:t>
            </a:r>
            <a:endParaRPr lang="mn-MN" altLang="en-US" sz="1200" b="0" i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DDD623-81BD-401F-7769-9D14507C5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7000" y="641442"/>
            <a:ext cx="4782529" cy="595263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AE17295-DB3E-2B23-807C-F766EA449668}"/>
              </a:ext>
            </a:extLst>
          </p:cNvPr>
          <p:cNvSpPr txBox="1"/>
          <p:nvPr/>
        </p:nvSpPr>
        <p:spPr>
          <a:xfrm>
            <a:off x="338068" y="1677554"/>
            <a:ext cx="66862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Барааг улсын хилээр оруулахаас (импортлох) өмнө өргөдөл гаргасан этгээдэд гаалийнбайгууллагаас барааны ангилалын асуудлаар </a:t>
            </a:r>
            <a:r>
              <a:rPr lang="mn-MN" sz="20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бичгээр гаргасан шийдвэр</a:t>
            </a:r>
            <a:r>
              <a:rPr lang="mn-MN" sz="2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юм.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BF7212D-458C-46BE-FFE8-322163463D9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277" t="4854" r="13016" b="83238"/>
          <a:stretch>
            <a:fillRect/>
          </a:stretch>
        </p:blipFill>
        <p:spPr>
          <a:xfrm>
            <a:off x="277108" y="761784"/>
            <a:ext cx="4821859" cy="75503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6D05A80-2368-07C8-094D-F9394128F9D6}"/>
              </a:ext>
            </a:extLst>
          </p:cNvPr>
          <p:cNvSpPr txBox="1"/>
          <p:nvPr/>
        </p:nvSpPr>
        <p:spPr>
          <a:xfrm>
            <a:off x="140046" y="2993791"/>
            <a:ext cx="723695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mn-M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ТАВИГДАХ ШАЛГУУР: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mn-M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Импортын бараа нь илгээгч улсын нутаг дэвсгэрээс ачигдсан, ачигдахаар төлөвлөгдсөн, </a:t>
            </a:r>
            <a:r>
              <a:rPr lang="mn-M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Монгол Улсын хилээр ороогүй байх,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mn-M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Гадаад худалдааны гэрээний дагуу </a:t>
            </a:r>
            <a:r>
              <a:rPr lang="mn-MN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нэг илгээгчээс </a:t>
            </a:r>
            <a:r>
              <a:rPr lang="mn-M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ирүүлэх, барааны гарал үүслийн улс, үйлдвэрлэгч компани </a:t>
            </a:r>
            <a:r>
              <a:rPr lang="mn-MN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нэг байх</a:t>
            </a:r>
            <a:r>
              <a:rPr lang="mn-M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барааны нэр, зориулалт, марк, модель өөрчлөгдөхгүй байх</a:t>
            </a:r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20690E-F6C3-F959-24C8-287AE5E157B0}"/>
              </a:ext>
            </a:extLst>
          </p:cNvPr>
          <p:cNvSpPr txBox="1"/>
          <p:nvPr/>
        </p:nvSpPr>
        <p:spPr>
          <a:xfrm>
            <a:off x="277108" y="5729253"/>
            <a:ext cx="6381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1200"/>
              </a:spcAft>
              <a:defRPr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0" dirty="0"/>
              <a:t>Гаалийн удирдах төв байгууллагаас </a:t>
            </a:r>
            <a:r>
              <a:rPr lang="ru-RU" sz="2000" b="0" dirty="0">
                <a:solidFill>
                  <a:srgbClr val="FF0000"/>
                </a:solidFill>
              </a:rPr>
              <a:t>30 хоногийн </a:t>
            </a:r>
            <a:r>
              <a:rPr lang="ru-RU" sz="2000" b="0" dirty="0"/>
              <a:t>дотор гаргана. 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555690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EC75E-F39E-694E-71D7-F6FFDE539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B19EB3-949B-2DF1-0711-843084E37893}"/>
              </a:ext>
            </a:extLst>
          </p:cNvPr>
          <p:cNvSpPr/>
          <p:nvPr/>
        </p:nvSpPr>
        <p:spPr>
          <a:xfrm>
            <a:off x="-1055" y="-19352"/>
            <a:ext cx="12192000" cy="638175"/>
          </a:xfrm>
          <a:prstGeom prst="rect">
            <a:avLst/>
          </a:prstGeom>
          <a:solidFill>
            <a:srgbClr val="002654"/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344BDE-879C-EA10-7ED8-AC744C645E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6" y="93025"/>
            <a:ext cx="457483" cy="4658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C3C14C-4832-0132-9110-745A76A461E8}"/>
              </a:ext>
            </a:extLst>
          </p:cNvPr>
          <p:cNvSpPr txBox="1"/>
          <p:nvPr/>
        </p:nvSpPr>
        <p:spPr>
          <a:xfrm>
            <a:off x="597529" y="76085"/>
            <a:ext cx="38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Засгийн газрын хэрэгжүүлэгч агентлаг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Гаалийн ерөнхий газар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51D8D24-4CDC-863C-A0BC-253D2D978BC5}"/>
              </a:ext>
            </a:extLst>
          </p:cNvPr>
          <p:cNvCxnSpPr>
            <a:cxnSpLocks/>
          </p:cNvCxnSpPr>
          <p:nvPr/>
        </p:nvCxnSpPr>
        <p:spPr>
          <a:xfrm>
            <a:off x="-1055" y="6857999"/>
            <a:ext cx="12193055" cy="1"/>
          </a:xfrm>
          <a:prstGeom prst="line">
            <a:avLst/>
          </a:prstGeom>
          <a:ln>
            <a:solidFill>
              <a:srgbClr val="0049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3" descr="D:\xampp\htdocs\gzhorood\wp-content\uploads\2021\12\line-1-150x1.jpg">
            <a:extLst>
              <a:ext uri="{FF2B5EF4-FFF2-40B4-BE49-F238E27FC236}">
                <a16:creationId xmlns:a16="http://schemas.microsoft.com/office/drawing/2014/main" id="{D1A33351-E059-DC26-DF31-AFAB34FAC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00520"/>
            <a:ext cx="12192000" cy="81280"/>
          </a:xfrm>
          <a:prstGeom prst="rect">
            <a:avLst/>
          </a:prstGeom>
          <a:noFill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B4E1D1F-2B34-8143-4216-603BA31A5872}"/>
              </a:ext>
            </a:extLst>
          </p:cNvPr>
          <p:cNvSpPr/>
          <p:nvPr/>
        </p:nvSpPr>
        <p:spPr>
          <a:xfrm>
            <a:off x="0" y="6746788"/>
            <a:ext cx="12192000" cy="111211"/>
          </a:xfrm>
          <a:prstGeom prst="rect">
            <a:avLst/>
          </a:prstGeom>
          <a:solidFill>
            <a:srgbClr val="00224A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B271E22B-7C81-79BB-974C-AD8D4D60EBD8}"/>
              </a:ext>
            </a:extLst>
          </p:cNvPr>
          <p:cNvSpPr txBox="1"/>
          <p:nvPr/>
        </p:nvSpPr>
        <p:spPr>
          <a:xfrm>
            <a:off x="5461005" y="149719"/>
            <a:ext cx="6523638" cy="33855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БТКУС-ИЙН ЖАГСААЛТ, ТАЙЛБАР БИЧГИЙН ЦАХИМЖУУЛАЛТ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3" name="object 3">
            <a:extLst>
              <a:ext uri="{FF2B5EF4-FFF2-40B4-BE49-F238E27FC236}">
                <a16:creationId xmlns:a16="http://schemas.microsoft.com/office/drawing/2014/main" id="{78DA7729-97AC-752C-5B06-E5F24E8DD5BB}"/>
              </a:ext>
            </a:extLst>
          </p:cNvPr>
          <p:cNvGrpSpPr/>
          <p:nvPr/>
        </p:nvGrpSpPr>
        <p:grpSpPr>
          <a:xfrm>
            <a:off x="-1055" y="610327"/>
            <a:ext cx="12192000" cy="53975"/>
            <a:chOff x="0" y="579121"/>
            <a:chExt cx="12192000" cy="53975"/>
          </a:xfrm>
        </p:grpSpPr>
        <p:sp>
          <p:nvSpPr>
            <p:cNvPr id="144" name="object 4">
              <a:extLst>
                <a:ext uri="{FF2B5EF4-FFF2-40B4-BE49-F238E27FC236}">
                  <a16:creationId xmlns:a16="http://schemas.microsoft.com/office/drawing/2014/main" id="{267A5EA6-F64A-EDAF-E4C0-EADAFE95FBEE}"/>
                </a:ext>
              </a:extLst>
            </p:cNvPr>
            <p:cNvSpPr/>
            <p:nvPr/>
          </p:nvSpPr>
          <p:spPr>
            <a:xfrm>
              <a:off x="0" y="587376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20">
                  <a:moveTo>
                    <a:pt x="121920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12192000" y="4571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5BA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object 5">
              <a:extLst>
                <a:ext uri="{FF2B5EF4-FFF2-40B4-BE49-F238E27FC236}">
                  <a16:creationId xmlns:a16="http://schemas.microsoft.com/office/drawing/2014/main" id="{63B5F25C-D20F-8B82-2811-9D5699E2CFF8}"/>
                </a:ext>
              </a:extLst>
            </p:cNvPr>
            <p:cNvSpPr/>
            <p:nvPr/>
          </p:nvSpPr>
          <p:spPr>
            <a:xfrm>
              <a:off x="4209288" y="579121"/>
              <a:ext cx="3619500" cy="45720"/>
            </a:xfrm>
            <a:custGeom>
              <a:avLst/>
              <a:gdLst/>
              <a:ahLst/>
              <a:cxnLst/>
              <a:rect l="l" t="t" r="r" b="b"/>
              <a:pathLst>
                <a:path w="3619500" h="45720">
                  <a:moveTo>
                    <a:pt x="36195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3619500" y="45718"/>
                  </a:lnTo>
                  <a:lnTo>
                    <a:pt x="3619500" y="0"/>
                  </a:lnTo>
                  <a:close/>
                </a:path>
              </a:pathLst>
            </a:custGeom>
            <a:solidFill>
              <a:srgbClr val="DA1F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5BF2BAC-2EF0-EB32-EAFA-774741D72417}"/>
              </a:ext>
            </a:extLst>
          </p:cNvPr>
          <p:cNvSpPr/>
          <p:nvPr/>
        </p:nvSpPr>
        <p:spPr>
          <a:xfrm>
            <a:off x="5605659" y="2097445"/>
            <a:ext cx="6234330" cy="399503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7628B5-BA44-178B-94C4-B2F7BECFF2E9}"/>
              </a:ext>
            </a:extLst>
          </p:cNvPr>
          <p:cNvSpPr txBox="1"/>
          <p:nvPr/>
        </p:nvSpPr>
        <p:spPr>
          <a:xfrm>
            <a:off x="178821" y="749132"/>
            <a:ext cx="1926126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800" dirty="0"/>
              <a:t>www.gaali.mn</a:t>
            </a:r>
            <a:endParaRPr lang="en-US" sz="1800" dirty="0"/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3AE7124F-EE58-30E1-62FC-779009684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69" y="1819373"/>
            <a:ext cx="181596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УС-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ийн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Хэсэг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бүлэг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мөрийн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111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тайлбар</a:t>
            </a:r>
            <a:endParaRPr kumimoji="0" lang="mn-M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Тайлбар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бичгийн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тайлбар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1200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файл</a:t>
            </a:r>
            <a:r>
              <a:rPr kumimoji="0" lang="mn-M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ыг </a:t>
            </a:r>
            <a:r>
              <a:rPr lang="mn-MN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цахимжуулан </a:t>
            </a:r>
            <a:r>
              <a:rPr kumimoji="0" lang="mn-M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гадаад худалдаа эрхлэгч нар ашиглах боломжийг бүрдүүлсэн.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49AFD6B-42CC-4D79-2B08-9EF5C412DB73}"/>
              </a:ext>
            </a:extLst>
          </p:cNvPr>
          <p:cNvGrpSpPr/>
          <p:nvPr/>
        </p:nvGrpSpPr>
        <p:grpSpPr>
          <a:xfrm>
            <a:off x="1954108" y="1248502"/>
            <a:ext cx="10204957" cy="5321468"/>
            <a:chOff x="2364854" y="1093025"/>
            <a:chExt cx="9826091" cy="511382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793CDAF-ACDE-C9FB-F674-363221086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4854" y="1093025"/>
              <a:ext cx="9826091" cy="511382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44EC68F-33E3-E90B-BDFE-14D3FD452982}"/>
                </a:ext>
              </a:extLst>
            </p:cNvPr>
            <p:cNvSpPr txBox="1"/>
            <p:nvPr/>
          </p:nvSpPr>
          <p:spPr>
            <a:xfrm>
              <a:off x="8697061" y="3223998"/>
              <a:ext cx="2260170" cy="715089"/>
            </a:xfrm>
            <a:prstGeom prst="roundRect">
              <a:avLst/>
            </a:prstGeom>
            <a:solidFill>
              <a:srgbClr val="FFC000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just">
                <a:lnSpc>
                  <a:spcPct val="100000"/>
                </a:lnSpc>
                <a:spcBef>
                  <a:spcPct val="0"/>
                </a:spcBef>
                <a:buSzTx/>
                <a:defRPr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mn-MN" altLang="en-US" dirty="0"/>
                <a:t>Жагсаалт монгол, орос, англи хэл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A7E7E2-D060-44F4-23FA-B0128405E8E4}"/>
                </a:ext>
              </a:extLst>
            </p:cNvPr>
            <p:cNvSpPr txBox="1"/>
            <p:nvPr/>
          </p:nvSpPr>
          <p:spPr>
            <a:xfrm>
              <a:off x="5605659" y="3113206"/>
              <a:ext cx="1211873" cy="715089"/>
            </a:xfrm>
            <a:prstGeom prst="roundRect">
              <a:avLst/>
            </a:prstGeom>
            <a:solidFill>
              <a:srgbClr val="FFC000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defRPr/>
              </a:pPr>
              <a:r>
                <a:rPr lang="mn-MN" altLang="en-US" sz="1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Хайлтын систем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0A946C4-2234-0A3B-78D6-1E3501D597E8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H="1" flipV="1">
              <a:off x="5461005" y="2800578"/>
              <a:ext cx="750591" cy="31262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26AC6-24D0-04AD-E5EA-C8CCC3ABB2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57231" y="2902456"/>
              <a:ext cx="464119" cy="59986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53BEDBF-CE11-B207-B7E3-082A3F9CAA17}"/>
                </a:ext>
              </a:extLst>
            </p:cNvPr>
            <p:cNvSpPr txBox="1"/>
            <p:nvPr/>
          </p:nvSpPr>
          <p:spPr>
            <a:xfrm>
              <a:off x="9539408" y="1573247"/>
              <a:ext cx="1813365" cy="715089"/>
            </a:xfrm>
            <a:prstGeom prst="roundRect">
              <a:avLst/>
            </a:prstGeom>
            <a:solidFill>
              <a:srgbClr val="FFC000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just">
                <a:lnSpc>
                  <a:spcPct val="100000"/>
                </a:lnSpc>
                <a:spcBef>
                  <a:spcPct val="0"/>
                </a:spcBef>
                <a:buSzTx/>
                <a:defRPr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mn-MN" dirty="0"/>
                <a:t>ДГБ-ын УСХ-ны шийвдэр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17EE545-E77C-0179-966E-D2AD775A7B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2504" y="1998676"/>
              <a:ext cx="3256903" cy="33592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3468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56197-8511-0800-DF25-C69779AD2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35D7BB5-0346-97C1-25F5-A798B559D103}"/>
              </a:ext>
            </a:extLst>
          </p:cNvPr>
          <p:cNvSpPr/>
          <p:nvPr/>
        </p:nvSpPr>
        <p:spPr>
          <a:xfrm>
            <a:off x="-1055" y="-19352"/>
            <a:ext cx="12192000" cy="638175"/>
          </a:xfrm>
          <a:prstGeom prst="rect">
            <a:avLst/>
          </a:prstGeom>
          <a:solidFill>
            <a:srgbClr val="002654"/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34F6FB-E8A9-B461-393D-3C40CA8B4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6" y="93025"/>
            <a:ext cx="457483" cy="4658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18C49D-A15E-36DE-01D5-A7D090B20077}"/>
              </a:ext>
            </a:extLst>
          </p:cNvPr>
          <p:cNvSpPr txBox="1"/>
          <p:nvPr/>
        </p:nvSpPr>
        <p:spPr>
          <a:xfrm>
            <a:off x="597529" y="76085"/>
            <a:ext cx="38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Засгийн газрын хэрэгжүүлэгч агентлаг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Гаалийн ерөнхий газар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8275BB7-FB49-1204-7A53-EAEFE3A4713C}"/>
              </a:ext>
            </a:extLst>
          </p:cNvPr>
          <p:cNvCxnSpPr>
            <a:cxnSpLocks/>
          </p:cNvCxnSpPr>
          <p:nvPr/>
        </p:nvCxnSpPr>
        <p:spPr>
          <a:xfrm>
            <a:off x="-1055" y="6857999"/>
            <a:ext cx="12193055" cy="1"/>
          </a:xfrm>
          <a:prstGeom prst="line">
            <a:avLst/>
          </a:prstGeom>
          <a:ln>
            <a:solidFill>
              <a:srgbClr val="0049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3" descr="D:\xampp\htdocs\gzhorood\wp-content\uploads\2021\12\line-1-150x1.jpg">
            <a:extLst>
              <a:ext uri="{FF2B5EF4-FFF2-40B4-BE49-F238E27FC236}">
                <a16:creationId xmlns:a16="http://schemas.microsoft.com/office/drawing/2014/main" id="{6A972959-8088-69AF-A592-59AA0DE70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00520"/>
            <a:ext cx="12192000" cy="81280"/>
          </a:xfrm>
          <a:prstGeom prst="rect">
            <a:avLst/>
          </a:prstGeom>
          <a:noFill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D15645D-8EED-A3A0-B853-7F53418E20DE}"/>
              </a:ext>
            </a:extLst>
          </p:cNvPr>
          <p:cNvSpPr/>
          <p:nvPr/>
        </p:nvSpPr>
        <p:spPr>
          <a:xfrm>
            <a:off x="0" y="6746788"/>
            <a:ext cx="12192000" cy="111211"/>
          </a:xfrm>
          <a:prstGeom prst="rect">
            <a:avLst/>
          </a:prstGeom>
          <a:solidFill>
            <a:srgbClr val="00224A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1C46314E-99E5-8492-4008-1D67D79043E9}"/>
              </a:ext>
            </a:extLst>
          </p:cNvPr>
          <p:cNvSpPr txBox="1"/>
          <p:nvPr/>
        </p:nvSpPr>
        <p:spPr>
          <a:xfrm>
            <a:off x="7243482" y="166828"/>
            <a:ext cx="4802745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БАРААНЫ АНГИЛЛЫН КОДЫГ ТОДОРХОЙЛОХ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43" name="object 3">
            <a:extLst>
              <a:ext uri="{FF2B5EF4-FFF2-40B4-BE49-F238E27FC236}">
                <a16:creationId xmlns:a16="http://schemas.microsoft.com/office/drawing/2014/main" id="{36F673F8-E575-8E00-B202-8B89F1A15763}"/>
              </a:ext>
            </a:extLst>
          </p:cNvPr>
          <p:cNvGrpSpPr/>
          <p:nvPr/>
        </p:nvGrpSpPr>
        <p:grpSpPr>
          <a:xfrm>
            <a:off x="-1055" y="610327"/>
            <a:ext cx="12192000" cy="53975"/>
            <a:chOff x="0" y="579121"/>
            <a:chExt cx="12192000" cy="53975"/>
          </a:xfrm>
        </p:grpSpPr>
        <p:sp>
          <p:nvSpPr>
            <p:cNvPr id="144" name="object 4">
              <a:extLst>
                <a:ext uri="{FF2B5EF4-FFF2-40B4-BE49-F238E27FC236}">
                  <a16:creationId xmlns:a16="http://schemas.microsoft.com/office/drawing/2014/main" id="{36B90301-438E-C9A5-9256-D69A854B59FF}"/>
                </a:ext>
              </a:extLst>
            </p:cNvPr>
            <p:cNvSpPr/>
            <p:nvPr/>
          </p:nvSpPr>
          <p:spPr>
            <a:xfrm>
              <a:off x="0" y="587376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20">
                  <a:moveTo>
                    <a:pt x="121920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12192000" y="4571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5BA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object 5">
              <a:extLst>
                <a:ext uri="{FF2B5EF4-FFF2-40B4-BE49-F238E27FC236}">
                  <a16:creationId xmlns:a16="http://schemas.microsoft.com/office/drawing/2014/main" id="{B43B0CDF-A62C-B6F1-1A2F-D916512A7E44}"/>
                </a:ext>
              </a:extLst>
            </p:cNvPr>
            <p:cNvSpPr/>
            <p:nvPr/>
          </p:nvSpPr>
          <p:spPr>
            <a:xfrm>
              <a:off x="4209288" y="579121"/>
              <a:ext cx="3619500" cy="45720"/>
            </a:xfrm>
            <a:custGeom>
              <a:avLst/>
              <a:gdLst/>
              <a:ahLst/>
              <a:cxnLst/>
              <a:rect l="l" t="t" r="r" b="b"/>
              <a:pathLst>
                <a:path w="3619500" h="45720">
                  <a:moveTo>
                    <a:pt x="3619500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3619500" y="45718"/>
                  </a:lnTo>
                  <a:lnTo>
                    <a:pt x="3619500" y="0"/>
                  </a:lnTo>
                  <a:close/>
                </a:path>
              </a:pathLst>
            </a:custGeom>
            <a:solidFill>
              <a:srgbClr val="DA1F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95BF9F7-2AAB-2BEA-FC06-19661B259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9" y="2122487"/>
            <a:ext cx="12012288" cy="44969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9A6462-34A0-C796-02C7-FB1DCC1CF911}"/>
              </a:ext>
            </a:extLst>
          </p:cNvPr>
          <p:cNvSpPr txBox="1"/>
          <p:nvPr/>
        </p:nvSpPr>
        <p:spPr>
          <a:xfrm>
            <a:off x="7673828" y="1026720"/>
            <a:ext cx="3942051" cy="71508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SzTx/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Барааны ангиллын кодыг урьдчилан тодорхойл</a:t>
            </a:r>
            <a:r>
              <a:rPr lang="mn-MN" dirty="0"/>
              <a:t>уулах хүсэлт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B1A36F-D7DB-8E02-DC22-CE1C770F26B0}"/>
              </a:ext>
            </a:extLst>
          </p:cNvPr>
          <p:cNvCxnSpPr>
            <a:cxnSpLocks/>
            <a:stCxn id="13" idx="1"/>
            <a:endCxn id="18" idx="0"/>
          </p:cNvCxnSpPr>
          <p:nvPr/>
        </p:nvCxnSpPr>
        <p:spPr>
          <a:xfrm flipH="1">
            <a:off x="5328470" y="1384265"/>
            <a:ext cx="2345358" cy="3220355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46A77C6-A089-AD91-5448-45774409A3A3}"/>
              </a:ext>
            </a:extLst>
          </p:cNvPr>
          <p:cNvSpPr txBox="1"/>
          <p:nvPr/>
        </p:nvSpPr>
        <p:spPr>
          <a:xfrm>
            <a:off x="3141137" y="4604620"/>
            <a:ext cx="4374666" cy="408623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SzTx/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9CF873-13A7-8712-17AD-52C581405122}"/>
              </a:ext>
            </a:extLst>
          </p:cNvPr>
          <p:cNvSpPr txBox="1"/>
          <p:nvPr/>
        </p:nvSpPr>
        <p:spPr>
          <a:xfrm>
            <a:off x="423356" y="1044980"/>
            <a:ext cx="1926126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800" dirty="0"/>
              <a:t>www.gaali.mn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76894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1586</Words>
  <Application>Microsoft Office PowerPoint</Application>
  <PresentationFormat>Widescreen</PresentationFormat>
  <Paragraphs>402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Lato Light</vt:lpstr>
      <vt:lpstr>Montserrat</vt:lpstr>
      <vt:lpstr>Montserrat Bold</vt:lpstr>
      <vt:lpstr>Roboto</vt:lpstr>
      <vt:lpstr>Times New Roman</vt:lpstr>
      <vt:lpstr>Wingdings</vt:lpstr>
      <vt:lpstr>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Bayarmaa</dc:creator>
  <cp:lastModifiedBy>Chimgerel Choidorj</cp:lastModifiedBy>
  <cp:revision>78</cp:revision>
  <dcterms:created xsi:type="dcterms:W3CDTF">2026-02-28T01:48:19Z</dcterms:created>
  <dcterms:modified xsi:type="dcterms:W3CDTF">2026-05-25T05:42:41Z</dcterms:modified>
</cp:coreProperties>
</file>